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2"/>
  </p:notesMasterIdLst>
  <p:handoutMasterIdLst>
    <p:handoutMasterId r:id="rId33"/>
  </p:handoutMasterIdLst>
  <p:sldIdLst>
    <p:sldId id="343" r:id="rId2"/>
    <p:sldId id="2048" r:id="rId3"/>
    <p:sldId id="2054" r:id="rId4"/>
    <p:sldId id="2055" r:id="rId5"/>
    <p:sldId id="291" r:id="rId6"/>
    <p:sldId id="2057" r:id="rId7"/>
    <p:sldId id="2058" r:id="rId8"/>
    <p:sldId id="2059" r:id="rId9"/>
    <p:sldId id="2060" r:id="rId10"/>
    <p:sldId id="2061" r:id="rId11"/>
    <p:sldId id="2028" r:id="rId12"/>
    <p:sldId id="2075" r:id="rId13"/>
    <p:sldId id="2063" r:id="rId14"/>
    <p:sldId id="294" r:id="rId15"/>
    <p:sldId id="2072" r:id="rId16"/>
    <p:sldId id="2038" r:id="rId17"/>
    <p:sldId id="293" r:id="rId18"/>
    <p:sldId id="2027" r:id="rId19"/>
    <p:sldId id="2052" r:id="rId20"/>
    <p:sldId id="2065" r:id="rId21"/>
    <p:sldId id="2067" r:id="rId22"/>
    <p:sldId id="2068" r:id="rId23"/>
    <p:sldId id="2070" r:id="rId24"/>
    <p:sldId id="2076" r:id="rId25"/>
    <p:sldId id="2031" r:id="rId26"/>
    <p:sldId id="2071" r:id="rId27"/>
    <p:sldId id="2073" r:id="rId28"/>
    <p:sldId id="444" r:id="rId29"/>
    <p:sldId id="2074" r:id="rId30"/>
    <p:sldId id="2025" r:id="rId31"/>
  </p:sldIdLst>
  <p:sldSz cx="9144000" cy="5143500" type="screen16x9"/>
  <p:notesSz cx="6845300" cy="9396413"/>
  <p:defaultTextStyle>
    <a:defPPr>
      <a:defRPr lang="en-US"/>
    </a:defPPr>
    <a:lvl1pPr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239">
          <p15:clr>
            <a:srgbClr val="A4A3A4"/>
          </p15:clr>
        </p15:guide>
        <p15:guide id="2" pos="2880">
          <p15:clr>
            <a:srgbClr val="A4A3A4"/>
          </p15:clr>
        </p15:guide>
      </p15:sldGuideLst>
    </p:ext>
    <p:ext uri="{2D200454-40CA-4A62-9FC3-DE9A4176ACB9}">
      <p15:notesGuideLst xmlns:p15="http://schemas.microsoft.com/office/powerpoint/2012/main">
        <p15:guide id="1" orient="horz" pos="2960">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C9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40"/>
    <p:restoredTop sz="93841"/>
  </p:normalViewPr>
  <p:slideViewPr>
    <p:cSldViewPr snapToObjects="1">
      <p:cViewPr varScale="1">
        <p:scale>
          <a:sx n="122" d="100"/>
          <a:sy n="122" d="100"/>
        </p:scale>
        <p:origin x="216" y="536"/>
      </p:cViewPr>
      <p:guideLst>
        <p:guide orient="horz" pos="3239"/>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35" d="100"/>
        <a:sy n="135" d="100"/>
      </p:scale>
      <p:origin x="0" y="2080"/>
    </p:cViewPr>
  </p:sorterViewPr>
  <p:notesViewPr>
    <p:cSldViewPr snapToObjects="1">
      <p:cViewPr>
        <p:scale>
          <a:sx n="75" d="100"/>
          <a:sy n="75" d="100"/>
        </p:scale>
        <p:origin x="-1404" y="570"/>
      </p:cViewPr>
      <p:guideLst>
        <p:guide orient="horz" pos="2960"/>
        <p:guide pos="2156"/>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7506" name="Rectangle 2">
            <a:extLst>
              <a:ext uri="{FF2B5EF4-FFF2-40B4-BE49-F238E27FC236}">
                <a16:creationId xmlns:a16="http://schemas.microsoft.com/office/drawing/2014/main" id="{2694F237-4635-9E40-A9C0-4F58F1ACB696}"/>
              </a:ext>
            </a:extLst>
          </p:cNvPr>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lvl1pPr algn="l" eaLnBrk="1" hangingPunct="1">
              <a:defRPr sz="1200">
                <a:latin typeface="Arial" charset="0"/>
                <a:ea typeface="+mn-ea"/>
                <a:cs typeface="+mn-cs"/>
              </a:defRPr>
            </a:lvl1pPr>
          </a:lstStyle>
          <a:p>
            <a:pPr>
              <a:defRPr/>
            </a:pPr>
            <a:endParaRPr lang="en-US"/>
          </a:p>
        </p:txBody>
      </p:sp>
      <p:sp>
        <p:nvSpPr>
          <p:cNvPr id="277507" name="Rectangle 3">
            <a:extLst>
              <a:ext uri="{FF2B5EF4-FFF2-40B4-BE49-F238E27FC236}">
                <a16:creationId xmlns:a16="http://schemas.microsoft.com/office/drawing/2014/main" id="{4933FD7A-F7E9-8A4E-A51C-547E02642865}"/>
              </a:ext>
            </a:extLst>
          </p:cNvPr>
          <p:cNvSpPr>
            <a:spLocks noGrp="1" noChangeArrowheads="1"/>
          </p:cNvSpPr>
          <p:nvPr>
            <p:ph type="dt" sz="quarter" idx="1"/>
          </p:nvPr>
        </p:nvSpPr>
        <p:spPr bwMode="auto">
          <a:xfrm>
            <a:off x="3876675" y="0"/>
            <a:ext cx="2967038" cy="469900"/>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lvl1pPr algn="r" eaLnBrk="1" hangingPunct="1">
              <a:defRPr sz="1200">
                <a:latin typeface="Arial" charset="0"/>
                <a:ea typeface="+mn-ea"/>
                <a:cs typeface="+mn-cs"/>
              </a:defRPr>
            </a:lvl1pPr>
          </a:lstStyle>
          <a:p>
            <a:pPr>
              <a:defRPr/>
            </a:pPr>
            <a:endParaRPr lang="en-US"/>
          </a:p>
        </p:txBody>
      </p:sp>
      <p:sp>
        <p:nvSpPr>
          <p:cNvPr id="277508" name="Rectangle 4">
            <a:extLst>
              <a:ext uri="{FF2B5EF4-FFF2-40B4-BE49-F238E27FC236}">
                <a16:creationId xmlns:a16="http://schemas.microsoft.com/office/drawing/2014/main" id="{D57D31B1-A3BA-E341-991C-1A9B5ED412D4}"/>
              </a:ext>
            </a:extLst>
          </p:cNvPr>
          <p:cNvSpPr>
            <a:spLocks noGrp="1" noChangeArrowheads="1"/>
          </p:cNvSpPr>
          <p:nvPr>
            <p:ph type="ftr" sz="quarter" idx="2"/>
          </p:nvPr>
        </p:nvSpPr>
        <p:spPr bwMode="auto">
          <a:xfrm>
            <a:off x="0" y="8924925"/>
            <a:ext cx="2967038" cy="469900"/>
          </a:xfrm>
          <a:prstGeom prst="rect">
            <a:avLst/>
          </a:prstGeom>
          <a:noFill/>
          <a:ln w="9525">
            <a:noFill/>
            <a:miter lim="800000"/>
            <a:headEnd/>
            <a:tailEnd/>
          </a:ln>
          <a:effectLst/>
        </p:spPr>
        <p:txBody>
          <a:bodyPr vert="horz" wrap="square" lIns="91432" tIns="45716" rIns="91432" bIns="45716" numCol="1" anchor="b" anchorCtr="0" compatLnSpc="1">
            <a:prstTxWarp prst="textNoShape">
              <a:avLst/>
            </a:prstTxWarp>
          </a:bodyPr>
          <a:lstStyle>
            <a:lvl1pPr algn="l" eaLnBrk="1" hangingPunct="1">
              <a:defRPr sz="1200">
                <a:latin typeface="Arial" charset="0"/>
                <a:ea typeface="+mn-ea"/>
                <a:cs typeface="+mn-cs"/>
              </a:defRPr>
            </a:lvl1pPr>
          </a:lstStyle>
          <a:p>
            <a:pPr>
              <a:defRPr/>
            </a:pPr>
            <a:endParaRPr lang="en-US"/>
          </a:p>
        </p:txBody>
      </p:sp>
      <p:sp>
        <p:nvSpPr>
          <p:cNvPr id="277509" name="Rectangle 5">
            <a:extLst>
              <a:ext uri="{FF2B5EF4-FFF2-40B4-BE49-F238E27FC236}">
                <a16:creationId xmlns:a16="http://schemas.microsoft.com/office/drawing/2014/main" id="{101C2EFC-4101-A846-97F6-6E9BFB251CD1}"/>
              </a:ext>
            </a:extLst>
          </p:cNvPr>
          <p:cNvSpPr>
            <a:spLocks noGrp="1" noChangeArrowheads="1"/>
          </p:cNvSpPr>
          <p:nvPr>
            <p:ph type="sldNum" sz="quarter" idx="3"/>
          </p:nvPr>
        </p:nvSpPr>
        <p:spPr bwMode="auto">
          <a:xfrm>
            <a:off x="3876675" y="8924925"/>
            <a:ext cx="2967038" cy="469900"/>
          </a:xfrm>
          <a:prstGeom prst="rect">
            <a:avLst/>
          </a:prstGeom>
          <a:noFill/>
          <a:ln w="9525">
            <a:noFill/>
            <a:miter lim="800000"/>
            <a:headEnd/>
            <a:tailEnd/>
          </a:ln>
          <a:effectLst/>
        </p:spPr>
        <p:txBody>
          <a:bodyPr vert="horz" wrap="square" lIns="91432" tIns="45716" rIns="91432" bIns="45716" numCol="1" anchor="b" anchorCtr="0" compatLnSpc="1">
            <a:prstTxWarp prst="textNoShape">
              <a:avLst/>
            </a:prstTxWarp>
          </a:bodyPr>
          <a:lstStyle>
            <a:lvl1pPr algn="r" eaLnBrk="1" hangingPunct="1">
              <a:defRPr sz="1200"/>
            </a:lvl1pPr>
          </a:lstStyle>
          <a:p>
            <a:fld id="{07224003-4BBE-E840-9010-F13EB27404CE}"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tiff>
</file>

<file path=ppt/media/image11.tiff>
</file>

<file path=ppt/media/image12.tiff>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BF3560BE-F5CF-5444-A80E-9490271AF45A}"/>
              </a:ext>
            </a:extLst>
          </p:cNvPr>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lvl1pPr algn="l" eaLnBrk="1" hangingPunct="1">
              <a:defRPr sz="1200">
                <a:latin typeface="Arial" charset="0"/>
                <a:ea typeface="+mn-ea"/>
                <a:cs typeface="+mn-cs"/>
              </a:defRPr>
            </a:lvl1pPr>
          </a:lstStyle>
          <a:p>
            <a:pPr>
              <a:defRPr/>
            </a:pPr>
            <a:endParaRPr lang="en-US"/>
          </a:p>
        </p:txBody>
      </p:sp>
      <p:sp>
        <p:nvSpPr>
          <p:cNvPr id="96259" name="Rectangle 3">
            <a:extLst>
              <a:ext uri="{FF2B5EF4-FFF2-40B4-BE49-F238E27FC236}">
                <a16:creationId xmlns:a16="http://schemas.microsoft.com/office/drawing/2014/main" id="{A1B3D231-88DD-9D4E-89ED-B585C2BD1648}"/>
              </a:ext>
            </a:extLst>
          </p:cNvPr>
          <p:cNvSpPr>
            <a:spLocks noGrp="1" noChangeArrowheads="1"/>
          </p:cNvSpPr>
          <p:nvPr>
            <p:ph type="dt" idx="1"/>
          </p:nvPr>
        </p:nvSpPr>
        <p:spPr bwMode="auto">
          <a:xfrm>
            <a:off x="3876675" y="0"/>
            <a:ext cx="2967038" cy="469900"/>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lvl1pPr algn="r" eaLnBrk="1" hangingPunct="1">
              <a:defRPr sz="1200">
                <a:latin typeface="Arial" charset="0"/>
                <a:ea typeface="+mn-ea"/>
                <a:cs typeface="+mn-cs"/>
              </a:defRPr>
            </a:lvl1pPr>
          </a:lstStyle>
          <a:p>
            <a:pPr>
              <a:defRPr/>
            </a:pPr>
            <a:endParaRPr lang="en-US"/>
          </a:p>
        </p:txBody>
      </p:sp>
      <p:sp>
        <p:nvSpPr>
          <p:cNvPr id="14340" name="Rectangle 4">
            <a:extLst>
              <a:ext uri="{FF2B5EF4-FFF2-40B4-BE49-F238E27FC236}">
                <a16:creationId xmlns:a16="http://schemas.microsoft.com/office/drawing/2014/main" id="{4AE51DA4-2E86-3A4A-BB30-6E87CC97DED1}"/>
              </a:ext>
            </a:extLst>
          </p:cNvPr>
          <p:cNvSpPr>
            <a:spLocks noGrp="1" noRot="1" noChangeAspect="1" noChangeArrowheads="1" noTextEdit="1"/>
          </p:cNvSpPr>
          <p:nvPr>
            <p:ph type="sldImg" idx="2"/>
          </p:nvPr>
        </p:nvSpPr>
        <p:spPr bwMode="auto">
          <a:xfrm>
            <a:off x="292100" y="704850"/>
            <a:ext cx="6264275" cy="35242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261" name="Rectangle 5">
            <a:extLst>
              <a:ext uri="{FF2B5EF4-FFF2-40B4-BE49-F238E27FC236}">
                <a16:creationId xmlns:a16="http://schemas.microsoft.com/office/drawing/2014/main" id="{6715641E-60AA-9B42-A9F3-BC93FCF1D454}"/>
              </a:ext>
            </a:extLst>
          </p:cNvPr>
          <p:cNvSpPr>
            <a:spLocks noGrp="1" noChangeArrowheads="1"/>
          </p:cNvSpPr>
          <p:nvPr>
            <p:ph type="body" sz="quarter" idx="3"/>
          </p:nvPr>
        </p:nvSpPr>
        <p:spPr bwMode="auto">
          <a:xfrm>
            <a:off x="684213" y="4464050"/>
            <a:ext cx="5476875" cy="4227513"/>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6262" name="Rectangle 6">
            <a:extLst>
              <a:ext uri="{FF2B5EF4-FFF2-40B4-BE49-F238E27FC236}">
                <a16:creationId xmlns:a16="http://schemas.microsoft.com/office/drawing/2014/main" id="{1555EE10-A825-D646-84C2-B75C8145E2FE}"/>
              </a:ext>
            </a:extLst>
          </p:cNvPr>
          <p:cNvSpPr>
            <a:spLocks noGrp="1" noChangeArrowheads="1"/>
          </p:cNvSpPr>
          <p:nvPr>
            <p:ph type="ftr" sz="quarter" idx="4"/>
          </p:nvPr>
        </p:nvSpPr>
        <p:spPr bwMode="auto">
          <a:xfrm>
            <a:off x="0" y="8924925"/>
            <a:ext cx="2967038" cy="469900"/>
          </a:xfrm>
          <a:prstGeom prst="rect">
            <a:avLst/>
          </a:prstGeom>
          <a:noFill/>
          <a:ln w="9525">
            <a:noFill/>
            <a:miter lim="800000"/>
            <a:headEnd/>
            <a:tailEnd/>
          </a:ln>
          <a:effectLst/>
        </p:spPr>
        <p:txBody>
          <a:bodyPr vert="horz" wrap="square" lIns="91432" tIns="45716" rIns="91432" bIns="45716" numCol="1" anchor="b" anchorCtr="0" compatLnSpc="1">
            <a:prstTxWarp prst="textNoShape">
              <a:avLst/>
            </a:prstTxWarp>
          </a:bodyPr>
          <a:lstStyle>
            <a:lvl1pPr algn="l" eaLnBrk="1" hangingPunct="1">
              <a:defRPr sz="1200">
                <a:latin typeface="Arial" charset="0"/>
                <a:ea typeface="+mn-ea"/>
                <a:cs typeface="+mn-cs"/>
              </a:defRPr>
            </a:lvl1pPr>
          </a:lstStyle>
          <a:p>
            <a:pPr>
              <a:defRPr/>
            </a:pPr>
            <a:endParaRPr lang="en-US"/>
          </a:p>
        </p:txBody>
      </p:sp>
      <p:sp>
        <p:nvSpPr>
          <p:cNvPr id="96263" name="Rectangle 7">
            <a:extLst>
              <a:ext uri="{FF2B5EF4-FFF2-40B4-BE49-F238E27FC236}">
                <a16:creationId xmlns:a16="http://schemas.microsoft.com/office/drawing/2014/main" id="{B2D83ECF-0172-E640-9B9E-A7E3552DEEDA}"/>
              </a:ext>
            </a:extLst>
          </p:cNvPr>
          <p:cNvSpPr>
            <a:spLocks noGrp="1" noChangeArrowheads="1"/>
          </p:cNvSpPr>
          <p:nvPr>
            <p:ph type="sldNum" sz="quarter" idx="5"/>
          </p:nvPr>
        </p:nvSpPr>
        <p:spPr bwMode="auto">
          <a:xfrm>
            <a:off x="3876675" y="8924925"/>
            <a:ext cx="2967038" cy="469900"/>
          </a:xfrm>
          <a:prstGeom prst="rect">
            <a:avLst/>
          </a:prstGeom>
          <a:noFill/>
          <a:ln w="9525">
            <a:noFill/>
            <a:miter lim="800000"/>
            <a:headEnd/>
            <a:tailEnd/>
          </a:ln>
          <a:effectLst/>
        </p:spPr>
        <p:txBody>
          <a:bodyPr vert="horz" wrap="square" lIns="91432" tIns="45716" rIns="91432" bIns="45716" numCol="1" anchor="b" anchorCtr="0" compatLnSpc="1">
            <a:prstTxWarp prst="textNoShape">
              <a:avLst/>
            </a:prstTxWarp>
          </a:bodyPr>
          <a:lstStyle>
            <a:lvl1pPr algn="r" eaLnBrk="1" hangingPunct="1">
              <a:defRPr sz="1200"/>
            </a:lvl1pPr>
          </a:lstStyle>
          <a:p>
            <a:fld id="{844DEB0E-AF7D-3048-8805-60F1911FB7A8}"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400" kern="1200">
        <a:solidFill>
          <a:schemeClr val="tx1"/>
        </a:solidFill>
        <a:latin typeface="Times New Roman" pitchFamily="-65" charset="0"/>
        <a:ea typeface="ＭＳ Ｐゴシック" charset="0"/>
        <a:cs typeface="Times New Roman" pitchFamily="-65" charset="0"/>
      </a:defRPr>
    </a:lvl1pPr>
    <a:lvl2pPr marL="457200" algn="l" rtl="0" eaLnBrk="0" fontAlgn="base" hangingPunct="0">
      <a:spcBef>
        <a:spcPct val="30000"/>
      </a:spcBef>
      <a:spcAft>
        <a:spcPct val="0"/>
      </a:spcAft>
      <a:defRPr sz="1200" kern="1200">
        <a:solidFill>
          <a:schemeClr val="tx1"/>
        </a:solidFill>
        <a:latin typeface="Arial" pitchFamily="-65" charset="0"/>
        <a:ea typeface="Times New Roman" pitchFamily="-65" charset="0"/>
        <a:cs typeface="Times New Roman" pitchFamily="-65" charset="0"/>
      </a:defRPr>
    </a:lvl2pPr>
    <a:lvl3pPr marL="914400" algn="l" rtl="0" eaLnBrk="0" fontAlgn="base" hangingPunct="0">
      <a:spcBef>
        <a:spcPct val="30000"/>
      </a:spcBef>
      <a:spcAft>
        <a:spcPct val="0"/>
      </a:spcAft>
      <a:defRPr sz="1200" kern="1200">
        <a:solidFill>
          <a:schemeClr val="tx1"/>
        </a:solidFill>
        <a:latin typeface="Arial" pitchFamily="-65" charset="0"/>
        <a:ea typeface="Times New Roman" pitchFamily="-65" charset="0"/>
        <a:cs typeface="Times New Roman" pitchFamily="-65" charset="0"/>
      </a:defRPr>
    </a:lvl3pPr>
    <a:lvl4pPr marL="1371600" algn="l" rtl="0" eaLnBrk="0" fontAlgn="base" hangingPunct="0">
      <a:spcBef>
        <a:spcPct val="30000"/>
      </a:spcBef>
      <a:spcAft>
        <a:spcPct val="0"/>
      </a:spcAft>
      <a:defRPr sz="1200" kern="1200">
        <a:solidFill>
          <a:schemeClr val="tx1"/>
        </a:solidFill>
        <a:latin typeface="Arial" pitchFamily="-65" charset="0"/>
        <a:ea typeface="Times New Roman" pitchFamily="-65" charset="0"/>
        <a:cs typeface="Times New Roman" pitchFamily="-65" charset="0"/>
      </a:defRPr>
    </a:lvl4pPr>
    <a:lvl5pPr marL="1828800" algn="l" rtl="0" eaLnBrk="0" fontAlgn="base" hangingPunct="0">
      <a:spcBef>
        <a:spcPct val="30000"/>
      </a:spcBef>
      <a:spcAft>
        <a:spcPct val="0"/>
      </a:spcAft>
      <a:defRPr sz="1200" kern="1200">
        <a:solidFill>
          <a:schemeClr val="tx1"/>
        </a:solidFill>
        <a:latin typeface="Arial" pitchFamily="-65" charset="0"/>
        <a:ea typeface="Times New Roman" pitchFamily="-65" charset="0"/>
        <a:cs typeface="Times New Roman" pitchFamily="-65"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EE0164E-DAE3-9644-A2DF-BA83867AA814}" type="slidenum">
              <a:rPr lang="en-US"/>
              <a:pPr/>
              <a:t>1</a:t>
            </a:fld>
            <a:endParaRPr lang="en-US"/>
          </a:p>
        </p:txBody>
      </p:sp>
      <p:sp>
        <p:nvSpPr>
          <p:cNvPr id="5122" name="Rectangle 2"/>
          <p:cNvSpPr>
            <a:spLocks noGrp="1" noRot="1" noChangeAspect="1" noChangeArrowheads="1" noTextEdit="1"/>
          </p:cNvSpPr>
          <p:nvPr>
            <p:ph type="sldImg"/>
          </p:nvPr>
        </p:nvSpPr>
        <p:spPr>
          <a:xfrm>
            <a:off x="290513" y="704850"/>
            <a:ext cx="6264275" cy="3524250"/>
          </a:xfrm>
          <a:ln/>
          <a:extLst>
            <a:ext uri="{FAA26D3D-D897-4be2-8F04-BA451C77F1D7}">
              <ma14:placeholderFlag xmlns="" xmlns:ma14="http://schemas.microsoft.com/office/mac/drawingml/2011/main" val="1"/>
            </a:ext>
          </a:extLst>
        </p:spPr>
      </p:sp>
      <p:sp>
        <p:nvSpPr>
          <p:cNvPr id="5123" name="Rectangle 3"/>
          <p:cNvSpPr>
            <a:spLocks noGrp="1" noChangeArrowheads="1"/>
          </p:cNvSpPr>
          <p:nvPr>
            <p:ph type="body" idx="1"/>
          </p:nvPr>
        </p:nvSpPr>
        <p:spPr/>
        <p:txBody>
          <a:bodyPr/>
          <a:lstStyle/>
          <a:p>
            <a:endParaRPr lang="en-US" sz="2000" dirty="0"/>
          </a:p>
        </p:txBody>
      </p:sp>
    </p:spTree>
    <p:extLst>
      <p:ext uri="{BB962C8B-B14F-4D97-AF65-F5344CB8AC3E}">
        <p14:creationId xmlns:p14="http://schemas.microsoft.com/office/powerpoint/2010/main" val="28704624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As Barbara </a:t>
            </a:r>
            <a:r>
              <a:rPr lang="en-US" sz="1200" b="0" i="0" u="none" strike="noStrike" kern="1200" dirty="0" err="1">
                <a:solidFill>
                  <a:schemeClr val="tx1"/>
                </a:solidFill>
                <a:effectLst/>
                <a:latin typeface="+mn-lt"/>
                <a:ea typeface="+mn-ea"/>
                <a:cs typeface="+mn-cs"/>
              </a:rPr>
              <a:t>Liskov</a:t>
            </a:r>
            <a:r>
              <a:rPr lang="en-US" sz="1200" b="0" i="0" u="none" strike="noStrike" kern="1200" dirty="0">
                <a:solidFill>
                  <a:schemeClr val="tx1"/>
                </a:solidFill>
                <a:effectLst/>
                <a:latin typeface="+mn-lt"/>
                <a:ea typeface="+mn-ea"/>
                <a:cs typeface="+mn-cs"/>
              </a:rPr>
              <a:t> said about computer science: “Modularity based on abstraction is the way things are done!” Abstractions are arguably the foundation upon which computers and entire data-centers are built.</a:t>
            </a:r>
            <a:endParaRPr lang="en-US" b="0" dirty="0">
              <a:effectLst/>
            </a:endParaRPr>
          </a:p>
          <a:p>
            <a:br>
              <a:rPr lang="en-US" dirty="0"/>
            </a:br>
            <a:r>
              <a:rPr lang="en-US" sz="1200" b="0" i="0" u="none" strike="noStrike" kern="1200" dirty="0">
                <a:solidFill>
                  <a:schemeClr val="tx1"/>
                </a:solidFill>
                <a:effectLst/>
                <a:latin typeface="+mn-lt"/>
                <a:ea typeface="+mn-ea"/>
                <a:cs typeface="+mn-cs"/>
              </a:rPr>
              <a:t>I actually think the past ten years in networking has been </a:t>
            </a:r>
            <a:r>
              <a:rPr lang="en-US" sz="1200" b="1" i="1" u="none" strike="noStrike" kern="1200" dirty="0">
                <a:solidFill>
                  <a:schemeClr val="tx1"/>
                </a:solidFill>
                <a:effectLst/>
                <a:latin typeface="+mn-lt"/>
                <a:ea typeface="+mn-ea"/>
                <a:cs typeface="+mn-cs"/>
              </a:rPr>
              <a:t>all about</a:t>
            </a:r>
            <a:r>
              <a:rPr lang="en-US" sz="1200" b="0" i="0" u="none" strike="noStrike" kern="1200" dirty="0">
                <a:solidFill>
                  <a:schemeClr val="tx1"/>
                </a:solidFill>
                <a:effectLst/>
                <a:latin typeface="+mn-lt"/>
                <a:ea typeface="+mn-ea"/>
                <a:cs typeface="+mn-cs"/>
              </a:rPr>
              <a:t> creating new abstractions for network control planes. </a:t>
            </a:r>
            <a:endParaRPr lang="en-US" dirty="0"/>
          </a:p>
        </p:txBody>
      </p:sp>
      <p:sp>
        <p:nvSpPr>
          <p:cNvPr id="4" name="Slide Number Placeholder 3"/>
          <p:cNvSpPr>
            <a:spLocks noGrp="1"/>
          </p:cNvSpPr>
          <p:nvPr>
            <p:ph type="sldNum" sz="quarter" idx="10"/>
          </p:nvPr>
        </p:nvSpPr>
        <p:spPr/>
        <p:txBody>
          <a:bodyPr/>
          <a:lstStyle/>
          <a:p>
            <a:fld id="{6C4A7EA5-CD47-3F4B-9BAF-50ACD632C751}" type="slidenum">
              <a:rPr lang="en-US" smtClean="0"/>
              <a:t>14</a:t>
            </a:fld>
            <a:endParaRPr lang="en-US"/>
          </a:p>
        </p:txBody>
      </p:sp>
    </p:spTree>
    <p:extLst>
      <p:ext uri="{BB962C8B-B14F-4D97-AF65-F5344CB8AC3E}">
        <p14:creationId xmlns:p14="http://schemas.microsoft.com/office/powerpoint/2010/main" val="2193642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15</a:t>
            </a:fld>
            <a:endParaRPr lang="en-US" altLang="en-US"/>
          </a:p>
        </p:txBody>
      </p:sp>
    </p:spTree>
    <p:extLst>
      <p:ext uri="{BB962C8B-B14F-4D97-AF65-F5344CB8AC3E}">
        <p14:creationId xmlns:p14="http://schemas.microsoft.com/office/powerpoint/2010/main" val="24795653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The world of computing is </a:t>
            </a:r>
            <a:r>
              <a:rPr lang="en-US" sz="1200" b="1" i="1" u="none" strike="noStrike" kern="1200" dirty="0">
                <a:solidFill>
                  <a:schemeClr val="tx1"/>
                </a:solidFill>
                <a:effectLst/>
                <a:latin typeface="+mn-lt"/>
                <a:ea typeface="+mn-ea"/>
                <a:cs typeface="+mn-cs"/>
              </a:rPr>
              <a:t>built</a:t>
            </a:r>
            <a:r>
              <a:rPr lang="en-US" sz="1200" b="0" i="0" u="none" strike="noStrike" kern="1200" dirty="0">
                <a:solidFill>
                  <a:schemeClr val="tx1"/>
                </a:solidFill>
                <a:effectLst/>
                <a:latin typeface="+mn-lt"/>
                <a:ea typeface="+mn-ea"/>
                <a:cs typeface="+mn-cs"/>
              </a:rPr>
              <a:t> on a foundation of clever abstractions. </a:t>
            </a:r>
          </a:p>
          <a:p>
            <a:pPr rtl="0"/>
            <a:r>
              <a:rPr lang="en-US" sz="1200" b="0" i="0" u="none" strike="noStrike" kern="1200" dirty="0">
                <a:solidFill>
                  <a:schemeClr val="tx1"/>
                </a:solidFill>
                <a:effectLst/>
                <a:latin typeface="+mn-lt"/>
                <a:ea typeface="+mn-ea"/>
                <a:cs typeface="+mn-cs"/>
              </a:rPr>
              <a:t>The abstraction of virtual memory means our applications don’t have to worry about managing physical memory locations and caches. Abstractions for file systems means our applications can open, update and close files without needing to know what hardware the file system uses, or where it is located. The abstraction of an operating system means our applications don’t have to worry about how processes are scheduled and peripherals are shared. </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6C4A7EA5-CD47-3F4B-9BAF-50ACD632C751}" type="slidenum">
              <a:rPr lang="en-US" smtClean="0"/>
              <a:t>17</a:t>
            </a:fld>
            <a:endParaRPr lang="en-US"/>
          </a:p>
        </p:txBody>
      </p:sp>
    </p:spTree>
    <p:extLst>
      <p:ext uri="{BB962C8B-B14F-4D97-AF65-F5344CB8AC3E}">
        <p14:creationId xmlns:p14="http://schemas.microsoft.com/office/powerpoint/2010/main" val="38964633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says VM, but in practice could also be a physical server or a container. Here, we will only consider VMs.</a:t>
            </a:r>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19</a:t>
            </a:fld>
            <a:endParaRPr lang="en-US" altLang="en-US"/>
          </a:p>
        </p:txBody>
      </p:sp>
    </p:spTree>
    <p:extLst>
      <p:ext uri="{BB962C8B-B14F-4D97-AF65-F5344CB8AC3E}">
        <p14:creationId xmlns:p14="http://schemas.microsoft.com/office/powerpoint/2010/main" val="9267067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22</a:t>
            </a:fld>
            <a:endParaRPr lang="en-US" altLang="en-US"/>
          </a:p>
        </p:txBody>
      </p:sp>
    </p:spTree>
    <p:extLst>
      <p:ext uri="{BB962C8B-B14F-4D97-AF65-F5344CB8AC3E}">
        <p14:creationId xmlns:p14="http://schemas.microsoft.com/office/powerpoint/2010/main" val="950554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25</a:t>
            </a:fld>
            <a:endParaRPr lang="en-US" altLang="en-US"/>
          </a:p>
        </p:txBody>
      </p:sp>
    </p:spTree>
    <p:extLst>
      <p:ext uri="{BB962C8B-B14F-4D97-AF65-F5344CB8AC3E}">
        <p14:creationId xmlns:p14="http://schemas.microsoft.com/office/powerpoint/2010/main" val="32760554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26</a:t>
            </a:fld>
            <a:endParaRPr lang="en-US" altLang="en-US"/>
          </a:p>
        </p:txBody>
      </p:sp>
    </p:spTree>
    <p:extLst>
      <p:ext uri="{BB962C8B-B14F-4D97-AF65-F5344CB8AC3E}">
        <p14:creationId xmlns:p14="http://schemas.microsoft.com/office/powerpoint/2010/main" val="24333527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27</a:t>
            </a:fld>
            <a:endParaRPr lang="en-US" altLang="en-US"/>
          </a:p>
        </p:txBody>
      </p:sp>
    </p:spTree>
    <p:extLst>
      <p:ext uri="{BB962C8B-B14F-4D97-AF65-F5344CB8AC3E}">
        <p14:creationId xmlns:p14="http://schemas.microsoft.com/office/powerpoint/2010/main" val="4268511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22530" name="Rectangle 3"/>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atin typeface="Arial" charset="0"/>
            </a:endParaRPr>
          </a:p>
        </p:txBody>
      </p:sp>
    </p:spTree>
    <p:extLst>
      <p:ext uri="{BB962C8B-B14F-4D97-AF65-F5344CB8AC3E}">
        <p14:creationId xmlns:p14="http://schemas.microsoft.com/office/powerpoint/2010/main" val="1996609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29</a:t>
            </a:fld>
            <a:endParaRPr lang="en-US" altLang="en-US"/>
          </a:p>
        </p:txBody>
      </p:sp>
    </p:spTree>
    <p:extLst>
      <p:ext uri="{BB962C8B-B14F-4D97-AF65-F5344CB8AC3E}">
        <p14:creationId xmlns:p14="http://schemas.microsoft.com/office/powerpoint/2010/main" val="2279577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3</a:t>
            </a:fld>
            <a:endParaRPr lang="en-US" altLang="en-US"/>
          </a:p>
        </p:txBody>
      </p:sp>
    </p:spTree>
    <p:extLst>
      <p:ext uri="{BB962C8B-B14F-4D97-AF65-F5344CB8AC3E}">
        <p14:creationId xmlns:p14="http://schemas.microsoft.com/office/powerpoint/2010/main" val="7492133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0EF12121-2346-5346-AE76-6F66789501E7}" type="slidenum">
              <a:rPr lang="en-US" smtClean="0"/>
              <a:t>5</a:t>
            </a:fld>
            <a:endParaRPr lang="en-US"/>
          </a:p>
        </p:txBody>
      </p:sp>
    </p:spTree>
    <p:extLst>
      <p:ext uri="{BB962C8B-B14F-4D97-AF65-F5344CB8AC3E}">
        <p14:creationId xmlns:p14="http://schemas.microsoft.com/office/powerpoint/2010/main" val="16645993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0EF12121-2346-5346-AE76-6F66789501E7}" type="slidenum">
              <a:rPr lang="en-US" smtClean="0"/>
              <a:t>6</a:t>
            </a:fld>
            <a:endParaRPr lang="en-US"/>
          </a:p>
        </p:txBody>
      </p:sp>
    </p:spTree>
    <p:extLst>
      <p:ext uri="{BB962C8B-B14F-4D97-AF65-F5344CB8AC3E}">
        <p14:creationId xmlns:p14="http://schemas.microsoft.com/office/powerpoint/2010/main" val="775810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Engineers traffic doesn’t “see” the accounting servers</a:t>
            </a:r>
          </a:p>
          <a:p>
            <a:r>
              <a:rPr lang="en-US" dirty="0"/>
              <a:t>Or Student dorm traffic kept separate from campus traffic</a:t>
            </a:r>
          </a:p>
          <a:p>
            <a:r>
              <a:rPr lang="en-US" dirty="0"/>
              <a:t>Or My research group can connect directly to our server from anywhere on campus, but others can’t “see” my server.</a:t>
            </a:r>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9</a:t>
            </a:fld>
            <a:endParaRPr lang="en-US" altLang="en-US"/>
          </a:p>
        </p:txBody>
      </p:sp>
    </p:spTree>
    <p:extLst>
      <p:ext uri="{BB962C8B-B14F-4D97-AF65-F5344CB8AC3E}">
        <p14:creationId xmlns:p14="http://schemas.microsoft.com/office/powerpoint/2010/main" val="3388953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10</a:t>
            </a:fld>
            <a:endParaRPr lang="en-US" altLang="en-US"/>
          </a:p>
        </p:txBody>
      </p:sp>
    </p:spTree>
    <p:extLst>
      <p:ext uri="{BB962C8B-B14F-4D97-AF65-F5344CB8AC3E}">
        <p14:creationId xmlns:p14="http://schemas.microsoft.com/office/powerpoint/2010/main" val="26855308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a clean abstraction: Just abstracts forwarding, not control. </a:t>
            </a:r>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11</a:t>
            </a:fld>
            <a:endParaRPr lang="en-US" altLang="en-US"/>
          </a:p>
        </p:txBody>
      </p:sp>
    </p:spTree>
    <p:extLst>
      <p:ext uri="{BB962C8B-B14F-4D97-AF65-F5344CB8AC3E}">
        <p14:creationId xmlns:p14="http://schemas.microsoft.com/office/powerpoint/2010/main" val="13672768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a clean abstraction: Just abstracts forwarding, not control. </a:t>
            </a:r>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12</a:t>
            </a:fld>
            <a:endParaRPr lang="en-US" altLang="en-US"/>
          </a:p>
        </p:txBody>
      </p:sp>
    </p:spTree>
    <p:extLst>
      <p:ext uri="{BB962C8B-B14F-4D97-AF65-F5344CB8AC3E}">
        <p14:creationId xmlns:p14="http://schemas.microsoft.com/office/powerpoint/2010/main" val="1782941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a clean abstraction: Just abstracts forwarding, not control. </a:t>
            </a:r>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13</a:t>
            </a:fld>
            <a:endParaRPr lang="en-US" altLang="en-US"/>
          </a:p>
        </p:txBody>
      </p:sp>
    </p:spTree>
    <p:extLst>
      <p:ext uri="{BB962C8B-B14F-4D97-AF65-F5344CB8AC3E}">
        <p14:creationId xmlns:p14="http://schemas.microsoft.com/office/powerpoint/2010/main" val="1166085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10">
            <a:extLst>
              <a:ext uri="{FF2B5EF4-FFF2-40B4-BE49-F238E27FC236}">
                <a16:creationId xmlns:a16="http://schemas.microsoft.com/office/drawing/2014/main" id="{224DDA2E-56B4-9046-AFAB-68D0F921E7F9}"/>
              </a:ext>
            </a:extLst>
          </p:cNvPr>
          <p:cNvSpPr>
            <a:spLocks noGrp="1" noChangeArrowheads="1"/>
          </p:cNvSpPr>
          <p:nvPr>
            <p:ph type="sldNum" sz="quarter" idx="10"/>
          </p:nvPr>
        </p:nvSpPr>
        <p:spPr>
          <a:ln/>
        </p:spPr>
        <p:txBody>
          <a:bodyPr/>
          <a:lstStyle>
            <a:lvl1pPr>
              <a:defRPr/>
            </a:lvl1pPr>
          </a:lstStyle>
          <a:p>
            <a:fld id="{C9E6340A-C286-D14B-87B3-E30F2E38425E}" type="slidenum">
              <a:rPr lang="en-US" altLang="en-US"/>
              <a:pPr/>
              <a:t>‹#›</a:t>
            </a:fld>
            <a:endParaRPr lang="en-US" altLang="en-US"/>
          </a:p>
        </p:txBody>
      </p:sp>
    </p:spTree>
    <p:extLst>
      <p:ext uri="{BB962C8B-B14F-4D97-AF65-F5344CB8AC3E}">
        <p14:creationId xmlns:p14="http://schemas.microsoft.com/office/powerpoint/2010/main" val="456128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a:extLst>
              <a:ext uri="{FF2B5EF4-FFF2-40B4-BE49-F238E27FC236}">
                <a16:creationId xmlns:a16="http://schemas.microsoft.com/office/drawing/2014/main" id="{D8D953CB-5CBB-8046-8FC5-44F5ACEBB26D}"/>
              </a:ext>
            </a:extLst>
          </p:cNvPr>
          <p:cNvSpPr>
            <a:spLocks noGrp="1" noChangeArrowheads="1"/>
          </p:cNvSpPr>
          <p:nvPr>
            <p:ph type="sldNum" sz="quarter" idx="10"/>
          </p:nvPr>
        </p:nvSpPr>
        <p:spPr>
          <a:ln/>
        </p:spPr>
        <p:txBody>
          <a:bodyPr/>
          <a:lstStyle>
            <a:lvl1pPr>
              <a:defRPr/>
            </a:lvl1pPr>
          </a:lstStyle>
          <a:p>
            <a:fld id="{9348F6BE-35C0-FA45-8A15-123639A4F292}" type="slidenum">
              <a:rPr lang="en-US" altLang="en-US"/>
              <a:pPr/>
              <a:t>‹#›</a:t>
            </a:fld>
            <a:endParaRPr lang="en-US" altLang="en-US"/>
          </a:p>
        </p:txBody>
      </p:sp>
    </p:spTree>
    <p:extLst>
      <p:ext uri="{BB962C8B-B14F-4D97-AF65-F5344CB8AC3E}">
        <p14:creationId xmlns:p14="http://schemas.microsoft.com/office/powerpoint/2010/main" val="3009950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a:extLst>
              <a:ext uri="{FF2B5EF4-FFF2-40B4-BE49-F238E27FC236}">
                <a16:creationId xmlns:a16="http://schemas.microsoft.com/office/drawing/2014/main" id="{1F9892FF-4EF7-2543-A847-02C58EDABD1C}"/>
              </a:ext>
            </a:extLst>
          </p:cNvPr>
          <p:cNvSpPr>
            <a:spLocks noGrp="1" noChangeArrowheads="1"/>
          </p:cNvSpPr>
          <p:nvPr>
            <p:ph type="sldNum" sz="quarter" idx="10"/>
          </p:nvPr>
        </p:nvSpPr>
        <p:spPr>
          <a:ln/>
        </p:spPr>
        <p:txBody>
          <a:bodyPr/>
          <a:lstStyle>
            <a:lvl1pPr>
              <a:defRPr/>
            </a:lvl1pPr>
          </a:lstStyle>
          <a:p>
            <a:fld id="{35F13EFA-2572-164D-B51D-1447E74E5629}" type="slidenum">
              <a:rPr lang="en-US" altLang="en-US"/>
              <a:pPr/>
              <a:t>‹#›</a:t>
            </a:fld>
            <a:endParaRPr lang="en-US" altLang="en-US"/>
          </a:p>
        </p:txBody>
      </p:sp>
    </p:spTree>
    <p:extLst>
      <p:ext uri="{BB962C8B-B14F-4D97-AF65-F5344CB8AC3E}">
        <p14:creationId xmlns:p14="http://schemas.microsoft.com/office/powerpoint/2010/main" val="605586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1" name="Shape 11"/>
          <p:cNvSpPr>
            <a:spLocks noGrp="1"/>
          </p:cNvSpPr>
          <p:nvPr>
            <p:ph type="title"/>
          </p:nvPr>
        </p:nvSpPr>
        <p:spPr>
          <a:prstGeom prst="rect">
            <a:avLst/>
          </a:prstGeom>
        </p:spPr>
        <p:txBody>
          <a:bodyPr/>
          <a:lstStyle/>
          <a:p>
            <a:pPr lvl="0">
              <a:defRPr sz="1800"/>
            </a:pPr>
            <a:r>
              <a:rPr sz="3713"/>
              <a:t>Title Text</a:t>
            </a:r>
          </a:p>
        </p:txBody>
      </p:sp>
      <p:sp>
        <p:nvSpPr>
          <p:cNvPr id="12" name="Shape 12"/>
          <p:cNvSpPr>
            <a:spLocks noGrp="1"/>
          </p:cNvSpPr>
          <p:nvPr>
            <p:ph type="body" idx="1"/>
          </p:nvPr>
        </p:nvSpPr>
        <p:spPr>
          <a:prstGeom prst="rect">
            <a:avLst/>
          </a:prstGeom>
        </p:spPr>
        <p:txBody>
          <a:bodyPr/>
          <a:lstStyle>
            <a:lvl2pPr marL="600075" indent="-171450">
              <a:buFont typeface="Lucida Grande"/>
              <a:buChar char="►"/>
              <a:defRPr sz="1575"/>
            </a:lvl2pPr>
            <a:lvl3pPr marL="821531" indent="-142875">
              <a:buChar char="-"/>
              <a:defRPr sz="1238"/>
            </a:lvl3pPr>
            <a:lvl4pPr marL="1071563" indent="-142875">
              <a:buChar char="-"/>
              <a:defRPr sz="1238"/>
            </a:lvl4pPr>
            <a:lvl5pPr marL="1321594" indent="-142875">
              <a:buChar char="-"/>
              <a:defRPr sz="1238"/>
            </a:lvl5pPr>
          </a:lstStyle>
          <a:p>
            <a:pPr lvl="0">
              <a:defRPr sz="1800"/>
            </a:pPr>
            <a:r>
              <a:rPr sz="1800"/>
              <a:t>Body Level One</a:t>
            </a:r>
          </a:p>
          <a:p>
            <a:pPr lvl="1">
              <a:defRPr sz="1800"/>
            </a:pPr>
            <a:r>
              <a:rPr sz="1575"/>
              <a:t>Body Level Two</a:t>
            </a:r>
          </a:p>
          <a:p>
            <a:pPr lvl="2">
              <a:defRPr sz="1800"/>
            </a:pPr>
            <a:r>
              <a:rPr sz="1238"/>
              <a:t>Body Level Three</a:t>
            </a:r>
          </a:p>
          <a:p>
            <a:pPr lvl="3">
              <a:defRPr sz="1800"/>
            </a:pPr>
            <a:r>
              <a:rPr sz="1238"/>
              <a:t>Body Level Four</a:t>
            </a:r>
          </a:p>
          <a:p>
            <a:pPr lvl="4">
              <a:defRPr sz="1800"/>
            </a:pPr>
            <a:r>
              <a:rPr sz="1238"/>
              <a:t>Body Level Five</a:t>
            </a:r>
          </a:p>
        </p:txBody>
      </p:sp>
      <p:sp>
        <p:nvSpPr>
          <p:cNvPr id="13" name="Shape 13"/>
          <p:cNvSpPr>
            <a:spLocks noGrp="1"/>
          </p:cNvSpPr>
          <p:nvPr>
            <p:ph type="sldNum" sz="quarter" idx="2"/>
          </p:nvPr>
        </p:nvSpPr>
        <p:spPr>
          <a:prstGeom prst="rect">
            <a:avLst/>
          </a:prstGeom>
        </p:spPr>
        <p:txBody>
          <a:bodyPr/>
          <a:lstStyle/>
          <a:p>
            <a:pPr lvl="0"/>
            <a:fld id="{86CB4B4D-7CA3-9044-876B-883B54F8677D}" type="slidenum">
              <a:t>‹#›</a:t>
            </a:fld>
            <a:endParaRPr/>
          </a:p>
        </p:txBody>
      </p:sp>
    </p:spTree>
    <p:extLst>
      <p:ext uri="{BB962C8B-B14F-4D97-AF65-F5344CB8AC3E}">
        <p14:creationId xmlns:p14="http://schemas.microsoft.com/office/powerpoint/2010/main" val="166874988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a:extLst>
              <a:ext uri="{FF2B5EF4-FFF2-40B4-BE49-F238E27FC236}">
                <a16:creationId xmlns:a16="http://schemas.microsoft.com/office/drawing/2014/main" id="{8ECB71CC-0BDC-F746-AD73-8FA97C96CDD6}"/>
              </a:ext>
            </a:extLst>
          </p:cNvPr>
          <p:cNvSpPr>
            <a:spLocks noGrp="1" noChangeArrowheads="1"/>
          </p:cNvSpPr>
          <p:nvPr>
            <p:ph type="sldNum" sz="quarter" idx="10"/>
          </p:nvPr>
        </p:nvSpPr>
        <p:spPr>
          <a:ln/>
        </p:spPr>
        <p:txBody>
          <a:bodyPr/>
          <a:lstStyle>
            <a:lvl1pPr>
              <a:defRPr/>
            </a:lvl1pPr>
          </a:lstStyle>
          <a:p>
            <a:fld id="{5328B5F4-9676-1D47-98AA-AF6FFDAECEFB}" type="slidenum">
              <a:rPr lang="en-US" altLang="en-US"/>
              <a:pPr/>
              <a:t>‹#›</a:t>
            </a:fld>
            <a:endParaRPr lang="en-US" altLang="en-US"/>
          </a:p>
        </p:txBody>
      </p:sp>
    </p:spTree>
    <p:extLst>
      <p:ext uri="{BB962C8B-B14F-4D97-AF65-F5344CB8AC3E}">
        <p14:creationId xmlns:p14="http://schemas.microsoft.com/office/powerpoint/2010/main" val="3293494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10">
            <a:extLst>
              <a:ext uri="{FF2B5EF4-FFF2-40B4-BE49-F238E27FC236}">
                <a16:creationId xmlns:a16="http://schemas.microsoft.com/office/drawing/2014/main" id="{5289E998-D78E-F244-AFAB-CC1A4CC30180}"/>
              </a:ext>
            </a:extLst>
          </p:cNvPr>
          <p:cNvSpPr>
            <a:spLocks noGrp="1" noChangeArrowheads="1"/>
          </p:cNvSpPr>
          <p:nvPr>
            <p:ph type="sldNum" sz="quarter" idx="10"/>
          </p:nvPr>
        </p:nvSpPr>
        <p:spPr>
          <a:ln/>
        </p:spPr>
        <p:txBody>
          <a:bodyPr/>
          <a:lstStyle>
            <a:lvl1pPr>
              <a:defRPr/>
            </a:lvl1pPr>
          </a:lstStyle>
          <a:p>
            <a:fld id="{A01C77D2-228A-4F42-BF6E-07454FB63B8F}" type="slidenum">
              <a:rPr lang="en-US" altLang="en-US"/>
              <a:pPr/>
              <a:t>‹#›</a:t>
            </a:fld>
            <a:endParaRPr lang="en-US" altLang="en-US"/>
          </a:p>
        </p:txBody>
      </p:sp>
    </p:spTree>
    <p:extLst>
      <p:ext uri="{BB962C8B-B14F-4D97-AF65-F5344CB8AC3E}">
        <p14:creationId xmlns:p14="http://schemas.microsoft.com/office/powerpoint/2010/main" val="227419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
            <a:extLst>
              <a:ext uri="{FF2B5EF4-FFF2-40B4-BE49-F238E27FC236}">
                <a16:creationId xmlns:a16="http://schemas.microsoft.com/office/drawing/2014/main" id="{19BD1FE2-C3E1-DA44-BA3C-64F304DCED82}"/>
              </a:ext>
            </a:extLst>
          </p:cNvPr>
          <p:cNvSpPr>
            <a:spLocks noGrp="1" noChangeArrowheads="1"/>
          </p:cNvSpPr>
          <p:nvPr>
            <p:ph type="sldNum" sz="quarter" idx="10"/>
          </p:nvPr>
        </p:nvSpPr>
        <p:spPr>
          <a:ln/>
        </p:spPr>
        <p:txBody>
          <a:bodyPr/>
          <a:lstStyle>
            <a:lvl1pPr>
              <a:defRPr/>
            </a:lvl1pPr>
          </a:lstStyle>
          <a:p>
            <a:fld id="{F2605EC0-BAF3-DD41-AE64-E40F5DF1FE36}" type="slidenum">
              <a:rPr lang="en-US" altLang="en-US"/>
              <a:pPr/>
              <a:t>‹#›</a:t>
            </a:fld>
            <a:endParaRPr lang="en-US" altLang="en-US"/>
          </a:p>
        </p:txBody>
      </p:sp>
    </p:spTree>
    <p:extLst>
      <p:ext uri="{BB962C8B-B14F-4D97-AF65-F5344CB8AC3E}">
        <p14:creationId xmlns:p14="http://schemas.microsoft.com/office/powerpoint/2010/main" val="859073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
            <a:extLst>
              <a:ext uri="{FF2B5EF4-FFF2-40B4-BE49-F238E27FC236}">
                <a16:creationId xmlns:a16="http://schemas.microsoft.com/office/drawing/2014/main" id="{63C34B89-03EA-BC40-9B34-2ABBADE5EAD1}"/>
              </a:ext>
            </a:extLst>
          </p:cNvPr>
          <p:cNvSpPr>
            <a:spLocks noGrp="1" noChangeArrowheads="1"/>
          </p:cNvSpPr>
          <p:nvPr>
            <p:ph type="sldNum" sz="quarter" idx="10"/>
          </p:nvPr>
        </p:nvSpPr>
        <p:spPr>
          <a:ln/>
        </p:spPr>
        <p:txBody>
          <a:bodyPr/>
          <a:lstStyle>
            <a:lvl1pPr>
              <a:defRPr/>
            </a:lvl1pPr>
          </a:lstStyle>
          <a:p>
            <a:fld id="{06FDCE43-CAD3-B84C-852A-F1847C8700FB}" type="slidenum">
              <a:rPr lang="en-US" altLang="en-US"/>
              <a:pPr/>
              <a:t>‹#›</a:t>
            </a:fld>
            <a:endParaRPr lang="en-US" altLang="en-US"/>
          </a:p>
        </p:txBody>
      </p:sp>
    </p:spTree>
    <p:extLst>
      <p:ext uri="{BB962C8B-B14F-4D97-AF65-F5344CB8AC3E}">
        <p14:creationId xmlns:p14="http://schemas.microsoft.com/office/powerpoint/2010/main" val="1114572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
            <a:extLst>
              <a:ext uri="{FF2B5EF4-FFF2-40B4-BE49-F238E27FC236}">
                <a16:creationId xmlns:a16="http://schemas.microsoft.com/office/drawing/2014/main" id="{BE788F69-EC91-B84C-8403-2ABA504706D6}"/>
              </a:ext>
            </a:extLst>
          </p:cNvPr>
          <p:cNvSpPr>
            <a:spLocks noGrp="1" noChangeArrowheads="1"/>
          </p:cNvSpPr>
          <p:nvPr>
            <p:ph type="sldNum" sz="quarter" idx="10"/>
          </p:nvPr>
        </p:nvSpPr>
        <p:spPr>
          <a:ln/>
        </p:spPr>
        <p:txBody>
          <a:bodyPr/>
          <a:lstStyle>
            <a:lvl1pPr>
              <a:defRPr/>
            </a:lvl1pPr>
          </a:lstStyle>
          <a:p>
            <a:fld id="{5362F1D9-FE34-B347-A00E-420F037BCE0D}" type="slidenum">
              <a:rPr lang="en-US" altLang="en-US"/>
              <a:pPr/>
              <a:t>‹#›</a:t>
            </a:fld>
            <a:endParaRPr lang="en-US" altLang="en-US"/>
          </a:p>
        </p:txBody>
      </p:sp>
    </p:spTree>
    <p:extLst>
      <p:ext uri="{BB962C8B-B14F-4D97-AF65-F5344CB8AC3E}">
        <p14:creationId xmlns:p14="http://schemas.microsoft.com/office/powerpoint/2010/main" val="2912363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
            <a:extLst>
              <a:ext uri="{FF2B5EF4-FFF2-40B4-BE49-F238E27FC236}">
                <a16:creationId xmlns:a16="http://schemas.microsoft.com/office/drawing/2014/main" id="{19D8B5C0-54D7-9246-B282-02FFF8FC5AE3}"/>
              </a:ext>
            </a:extLst>
          </p:cNvPr>
          <p:cNvSpPr>
            <a:spLocks noGrp="1" noChangeArrowheads="1"/>
          </p:cNvSpPr>
          <p:nvPr>
            <p:ph type="sldNum" sz="quarter" idx="10"/>
          </p:nvPr>
        </p:nvSpPr>
        <p:spPr>
          <a:ln/>
        </p:spPr>
        <p:txBody>
          <a:bodyPr/>
          <a:lstStyle>
            <a:lvl1pPr>
              <a:defRPr/>
            </a:lvl1pPr>
          </a:lstStyle>
          <a:p>
            <a:fld id="{C66F5D1F-6A54-A841-AD98-E6EEE9492094}" type="slidenum">
              <a:rPr lang="en-US" altLang="en-US"/>
              <a:pPr/>
              <a:t>‹#›</a:t>
            </a:fld>
            <a:endParaRPr lang="en-US" altLang="en-US"/>
          </a:p>
        </p:txBody>
      </p:sp>
    </p:spTree>
    <p:extLst>
      <p:ext uri="{BB962C8B-B14F-4D97-AF65-F5344CB8AC3E}">
        <p14:creationId xmlns:p14="http://schemas.microsoft.com/office/powerpoint/2010/main" val="265800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10">
            <a:extLst>
              <a:ext uri="{FF2B5EF4-FFF2-40B4-BE49-F238E27FC236}">
                <a16:creationId xmlns:a16="http://schemas.microsoft.com/office/drawing/2014/main" id="{76E02432-B604-FC4B-9F08-2A9EE15BA218}"/>
              </a:ext>
            </a:extLst>
          </p:cNvPr>
          <p:cNvSpPr>
            <a:spLocks noGrp="1" noChangeArrowheads="1"/>
          </p:cNvSpPr>
          <p:nvPr>
            <p:ph type="sldNum" sz="quarter" idx="10"/>
          </p:nvPr>
        </p:nvSpPr>
        <p:spPr>
          <a:ln/>
        </p:spPr>
        <p:txBody>
          <a:bodyPr/>
          <a:lstStyle>
            <a:lvl1pPr>
              <a:defRPr/>
            </a:lvl1pPr>
          </a:lstStyle>
          <a:p>
            <a:fld id="{34FCE479-595E-1343-80CF-73F947F281A7}" type="slidenum">
              <a:rPr lang="en-US" altLang="en-US"/>
              <a:pPr/>
              <a:t>‹#›</a:t>
            </a:fld>
            <a:endParaRPr lang="en-US" altLang="en-US"/>
          </a:p>
        </p:txBody>
      </p:sp>
    </p:spTree>
    <p:extLst>
      <p:ext uri="{BB962C8B-B14F-4D97-AF65-F5344CB8AC3E}">
        <p14:creationId xmlns:p14="http://schemas.microsoft.com/office/powerpoint/2010/main" val="308760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10">
            <a:extLst>
              <a:ext uri="{FF2B5EF4-FFF2-40B4-BE49-F238E27FC236}">
                <a16:creationId xmlns:a16="http://schemas.microsoft.com/office/drawing/2014/main" id="{106011FB-1045-664D-8F6B-5D02FC1C4A04}"/>
              </a:ext>
            </a:extLst>
          </p:cNvPr>
          <p:cNvSpPr>
            <a:spLocks noGrp="1" noChangeArrowheads="1"/>
          </p:cNvSpPr>
          <p:nvPr>
            <p:ph type="sldNum" sz="quarter" idx="10"/>
          </p:nvPr>
        </p:nvSpPr>
        <p:spPr>
          <a:ln/>
        </p:spPr>
        <p:txBody>
          <a:bodyPr/>
          <a:lstStyle>
            <a:lvl1pPr>
              <a:defRPr/>
            </a:lvl1pPr>
          </a:lstStyle>
          <a:p>
            <a:fld id="{24B6C387-AE83-E649-9C87-A167A90171FB}" type="slidenum">
              <a:rPr lang="en-US" altLang="en-US"/>
              <a:pPr/>
              <a:t>‹#›</a:t>
            </a:fld>
            <a:endParaRPr lang="en-US" altLang="en-US"/>
          </a:p>
        </p:txBody>
      </p:sp>
    </p:spTree>
    <p:extLst>
      <p:ext uri="{BB962C8B-B14F-4D97-AF65-F5344CB8AC3E}">
        <p14:creationId xmlns:p14="http://schemas.microsoft.com/office/powerpoint/2010/main" val="1528247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925F1F4-0FFF-9047-BEFF-F73138348E3E}"/>
              </a:ext>
            </a:extLst>
          </p:cNvPr>
          <p:cNvSpPr>
            <a:spLocks noGrp="1" noChangeArrowheads="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0F19F728-B02C-0D43-8DC9-0A68943AE718}"/>
              </a:ext>
            </a:extLst>
          </p:cNvPr>
          <p:cNvSpPr>
            <a:spLocks noGrp="1" noChangeArrowheads="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34" name="Rectangle 10">
            <a:extLst>
              <a:ext uri="{FF2B5EF4-FFF2-40B4-BE49-F238E27FC236}">
                <a16:creationId xmlns:a16="http://schemas.microsoft.com/office/drawing/2014/main" id="{6EEB84BA-B030-4442-A3BD-32FECA640C20}"/>
              </a:ext>
            </a:extLst>
          </p:cNvPr>
          <p:cNvSpPr>
            <a:spLocks noGrp="1" noChangeArrowheads="1"/>
          </p:cNvSpPr>
          <p:nvPr>
            <p:ph type="sldNum" sz="quarter" idx="4"/>
          </p:nvPr>
        </p:nvSpPr>
        <p:spPr bwMode="auto">
          <a:xfrm>
            <a:off x="7010400" y="4857750"/>
            <a:ext cx="2133600" cy="35718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000"/>
            </a:lvl1pPr>
          </a:lstStyle>
          <a:p>
            <a:fld id="{7624CA75-ABB7-7348-AB8B-4341FCBA53D7}"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rtl="0" eaLnBrk="0" fontAlgn="base" hangingPunct="0">
        <a:spcBef>
          <a:spcPct val="0"/>
        </a:spcBef>
        <a:spcAft>
          <a:spcPct val="0"/>
        </a:spcAft>
        <a:defRPr sz="3300">
          <a:solidFill>
            <a:srgbClr val="0000CC"/>
          </a:solidFill>
          <a:latin typeface="+mj-lt"/>
          <a:ea typeface="ＭＳ Ｐゴシック" charset="-128"/>
          <a:cs typeface="ＭＳ Ｐゴシック" charset="-128"/>
        </a:defRPr>
      </a:lvl1pPr>
      <a:lvl2pPr algn="ctr" rtl="0" eaLnBrk="0" fontAlgn="base" hangingPunct="0">
        <a:spcBef>
          <a:spcPct val="0"/>
        </a:spcBef>
        <a:spcAft>
          <a:spcPct val="0"/>
        </a:spcAft>
        <a:defRPr sz="3300">
          <a:solidFill>
            <a:srgbClr val="0000CC"/>
          </a:solidFill>
          <a:latin typeface="Arial" pitchFamily="-65" charset="0"/>
          <a:ea typeface="ＭＳ Ｐゴシック" charset="-128"/>
          <a:cs typeface="ＭＳ Ｐゴシック" charset="-128"/>
        </a:defRPr>
      </a:lvl2pPr>
      <a:lvl3pPr algn="ctr" rtl="0" eaLnBrk="0" fontAlgn="base" hangingPunct="0">
        <a:spcBef>
          <a:spcPct val="0"/>
        </a:spcBef>
        <a:spcAft>
          <a:spcPct val="0"/>
        </a:spcAft>
        <a:defRPr sz="3300">
          <a:solidFill>
            <a:srgbClr val="0000CC"/>
          </a:solidFill>
          <a:latin typeface="Arial" pitchFamily="-65" charset="0"/>
          <a:ea typeface="ＭＳ Ｐゴシック" charset="-128"/>
          <a:cs typeface="ＭＳ Ｐゴシック" charset="-128"/>
        </a:defRPr>
      </a:lvl3pPr>
      <a:lvl4pPr algn="ctr" rtl="0" eaLnBrk="0" fontAlgn="base" hangingPunct="0">
        <a:spcBef>
          <a:spcPct val="0"/>
        </a:spcBef>
        <a:spcAft>
          <a:spcPct val="0"/>
        </a:spcAft>
        <a:defRPr sz="3300">
          <a:solidFill>
            <a:srgbClr val="0000CC"/>
          </a:solidFill>
          <a:latin typeface="Arial" pitchFamily="-65" charset="0"/>
          <a:ea typeface="ＭＳ Ｐゴシック" charset="-128"/>
          <a:cs typeface="ＭＳ Ｐゴシック" charset="-128"/>
        </a:defRPr>
      </a:lvl4pPr>
      <a:lvl5pPr algn="ctr" rtl="0" eaLnBrk="0" fontAlgn="base" hangingPunct="0">
        <a:spcBef>
          <a:spcPct val="0"/>
        </a:spcBef>
        <a:spcAft>
          <a:spcPct val="0"/>
        </a:spcAft>
        <a:defRPr sz="3300">
          <a:solidFill>
            <a:srgbClr val="0000CC"/>
          </a:solidFill>
          <a:latin typeface="Arial" pitchFamily="-65" charset="0"/>
          <a:ea typeface="ＭＳ Ｐゴシック" charset="-128"/>
          <a:cs typeface="ＭＳ Ｐゴシック" charset="-128"/>
        </a:defRPr>
      </a:lvl5pPr>
      <a:lvl6pPr marL="342900" algn="ctr" rtl="0" fontAlgn="base">
        <a:spcBef>
          <a:spcPct val="0"/>
        </a:spcBef>
        <a:spcAft>
          <a:spcPct val="0"/>
        </a:spcAft>
        <a:defRPr sz="3300">
          <a:solidFill>
            <a:srgbClr val="0000CC"/>
          </a:solidFill>
          <a:latin typeface="Arial" pitchFamily="-65" charset="0"/>
        </a:defRPr>
      </a:lvl6pPr>
      <a:lvl7pPr marL="685800" algn="ctr" rtl="0" fontAlgn="base">
        <a:spcBef>
          <a:spcPct val="0"/>
        </a:spcBef>
        <a:spcAft>
          <a:spcPct val="0"/>
        </a:spcAft>
        <a:defRPr sz="3300">
          <a:solidFill>
            <a:srgbClr val="0000CC"/>
          </a:solidFill>
          <a:latin typeface="Arial" pitchFamily="-65" charset="0"/>
        </a:defRPr>
      </a:lvl7pPr>
      <a:lvl8pPr marL="1028700" algn="ctr" rtl="0" fontAlgn="base">
        <a:spcBef>
          <a:spcPct val="0"/>
        </a:spcBef>
        <a:spcAft>
          <a:spcPct val="0"/>
        </a:spcAft>
        <a:defRPr sz="3300">
          <a:solidFill>
            <a:srgbClr val="0000CC"/>
          </a:solidFill>
          <a:latin typeface="Arial" pitchFamily="-65" charset="0"/>
        </a:defRPr>
      </a:lvl8pPr>
      <a:lvl9pPr marL="1371600" algn="ctr" rtl="0" fontAlgn="base">
        <a:spcBef>
          <a:spcPct val="0"/>
        </a:spcBef>
        <a:spcAft>
          <a:spcPct val="0"/>
        </a:spcAft>
        <a:defRPr sz="3300">
          <a:solidFill>
            <a:srgbClr val="0000CC"/>
          </a:solidFill>
          <a:latin typeface="Arial" pitchFamily="-65" charset="0"/>
        </a:defRPr>
      </a:lvl9pPr>
    </p:titleStyle>
    <p:bodyStyle>
      <a:lvl1pPr marL="257175" indent="-257175" algn="l" rtl="0" eaLnBrk="0" fontAlgn="base" hangingPunct="0">
        <a:spcBef>
          <a:spcPct val="20000"/>
        </a:spcBef>
        <a:spcAft>
          <a:spcPct val="0"/>
        </a:spcAft>
        <a:buClr>
          <a:schemeClr val="tx1"/>
        </a:buClr>
        <a:buSzPct val="100000"/>
        <a:buFont typeface="Arial" panose="020B0604020202020204" pitchFamily="34" charset="0"/>
        <a:buChar char="•"/>
        <a:defRPr sz="2400">
          <a:solidFill>
            <a:schemeClr val="tx1"/>
          </a:solidFill>
          <a:latin typeface="+mn-lt"/>
          <a:ea typeface="ＭＳ Ｐゴシック" charset="-128"/>
          <a:cs typeface="ＭＳ Ｐゴシック" charset="-128"/>
        </a:defRPr>
      </a:lvl1pPr>
      <a:lvl2pPr marL="557213" indent="-214313" algn="l" rtl="0" eaLnBrk="0" fontAlgn="base" hangingPunct="0">
        <a:spcBef>
          <a:spcPct val="20000"/>
        </a:spcBef>
        <a:spcAft>
          <a:spcPct val="0"/>
        </a:spcAft>
        <a:buClr>
          <a:schemeClr val="accent6"/>
        </a:buClr>
        <a:buSzPct val="100000"/>
        <a:buFont typeface="System Font Regular"/>
        <a:buChar char="-"/>
        <a:defRPr sz="2100">
          <a:solidFill>
            <a:srgbClr val="0000CC"/>
          </a:solidFill>
          <a:latin typeface="+mn-lt"/>
          <a:ea typeface="ＭＳ Ｐゴシック" pitchFamily="-65" charset="-128"/>
        </a:defRPr>
      </a:lvl2pPr>
      <a:lvl3pPr marL="857250" indent="-171450" algn="l" rtl="0" eaLnBrk="0" fontAlgn="base" hangingPunct="0">
        <a:spcBef>
          <a:spcPct val="20000"/>
        </a:spcBef>
        <a:spcAft>
          <a:spcPct val="0"/>
        </a:spcAft>
        <a:buChar char="•"/>
        <a:defRPr>
          <a:solidFill>
            <a:schemeClr val="tx1"/>
          </a:solidFill>
          <a:latin typeface="+mn-lt"/>
          <a:ea typeface="ＭＳ Ｐゴシック" pitchFamily="-65" charset="-128"/>
        </a:defRPr>
      </a:lvl3pPr>
      <a:lvl4pPr marL="1200150" indent="-171450" algn="l" rtl="0" eaLnBrk="0" fontAlgn="base" hangingPunct="0">
        <a:spcBef>
          <a:spcPct val="20000"/>
        </a:spcBef>
        <a:spcAft>
          <a:spcPct val="0"/>
        </a:spcAft>
        <a:buChar char="–"/>
        <a:defRPr sz="1500">
          <a:solidFill>
            <a:schemeClr val="tx1"/>
          </a:solidFill>
          <a:latin typeface="+mn-lt"/>
          <a:ea typeface="ＭＳ Ｐゴシック" pitchFamily="-65" charset="-128"/>
        </a:defRPr>
      </a:lvl4pPr>
      <a:lvl5pPr marL="1543050" indent="-171450" algn="l" rtl="0" eaLnBrk="0" fontAlgn="base" hangingPunct="0">
        <a:spcBef>
          <a:spcPct val="20000"/>
        </a:spcBef>
        <a:spcAft>
          <a:spcPct val="0"/>
        </a:spcAft>
        <a:buChar char="»"/>
        <a:defRPr sz="1500">
          <a:solidFill>
            <a:schemeClr val="tx1"/>
          </a:solidFill>
          <a:latin typeface="+mn-lt"/>
          <a:ea typeface="ＭＳ Ｐゴシック" pitchFamily="-65" charset="-128"/>
        </a:defRPr>
      </a:lvl5pPr>
      <a:lvl6pPr marL="1885950" indent="-171450" algn="l" rtl="0" fontAlgn="base">
        <a:spcBef>
          <a:spcPct val="20000"/>
        </a:spcBef>
        <a:spcAft>
          <a:spcPct val="0"/>
        </a:spcAft>
        <a:buChar char="»"/>
        <a:defRPr sz="1500">
          <a:solidFill>
            <a:schemeClr val="tx1"/>
          </a:solidFill>
          <a:latin typeface="+mn-lt"/>
          <a:ea typeface="ＭＳ Ｐゴシック" pitchFamily="-65" charset="-128"/>
        </a:defRPr>
      </a:lvl6pPr>
      <a:lvl7pPr marL="2228850" indent="-171450" algn="l" rtl="0" fontAlgn="base">
        <a:spcBef>
          <a:spcPct val="20000"/>
        </a:spcBef>
        <a:spcAft>
          <a:spcPct val="0"/>
        </a:spcAft>
        <a:buChar char="»"/>
        <a:defRPr sz="1500">
          <a:solidFill>
            <a:schemeClr val="tx1"/>
          </a:solidFill>
          <a:latin typeface="+mn-lt"/>
          <a:ea typeface="ＭＳ Ｐゴシック" pitchFamily="-65" charset="-128"/>
        </a:defRPr>
      </a:lvl7pPr>
      <a:lvl8pPr marL="2571750" indent="-171450" algn="l" rtl="0" fontAlgn="base">
        <a:spcBef>
          <a:spcPct val="20000"/>
        </a:spcBef>
        <a:spcAft>
          <a:spcPct val="0"/>
        </a:spcAft>
        <a:buChar char="»"/>
        <a:defRPr sz="1500">
          <a:solidFill>
            <a:schemeClr val="tx1"/>
          </a:solidFill>
          <a:latin typeface="+mn-lt"/>
          <a:ea typeface="ＭＳ Ｐゴシック" pitchFamily="-65" charset="-128"/>
        </a:defRPr>
      </a:lvl8pPr>
      <a:lvl9pPr marL="2914650" indent="-171450" algn="l" rtl="0" fontAlgn="base">
        <a:spcBef>
          <a:spcPct val="20000"/>
        </a:spcBef>
        <a:spcAft>
          <a:spcPct val="0"/>
        </a:spcAft>
        <a:buChar char="»"/>
        <a:defRPr sz="1500">
          <a:solidFill>
            <a:schemeClr val="tx1"/>
          </a:solidFill>
          <a:latin typeface="+mn-lt"/>
          <a:ea typeface="ＭＳ Ｐゴシック" pitchFamily="-65"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5.tiff"/><Relationship Id="rId7" Type="http://schemas.microsoft.com/office/2007/relationships/hdphoto" Target="../media/hdphoto2.wdp"/><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microsoft.com/office/2007/relationships/hdphoto" Target="../media/hdphoto3.wdp"/></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tiff"/><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3.wdp"/><Relationship Id="rId4" Type="http://schemas.openxmlformats.org/officeDocument/2006/relationships/image" Target="../media/image9.png"/><Relationship Id="rId9"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12.tiff"/></Relationships>
</file>

<file path=ppt/slides/_rels/slide2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685800" y="742950"/>
            <a:ext cx="7772400" cy="857250"/>
          </a:xfrm>
        </p:spPr>
        <p:txBody>
          <a:bodyPr/>
          <a:lstStyle/>
          <a:p>
            <a:r>
              <a:rPr lang="en-US" sz="3188" dirty="0"/>
              <a:t>CS144</a:t>
            </a:r>
            <a:br>
              <a:rPr lang="en-US" sz="3188" dirty="0"/>
            </a:br>
            <a:r>
              <a:rPr lang="en-US" sz="3188" dirty="0"/>
              <a:t>An Introduction to Computer Networks</a:t>
            </a:r>
          </a:p>
        </p:txBody>
      </p:sp>
      <p:sp>
        <p:nvSpPr>
          <p:cNvPr id="2051" name="Rectangle 3"/>
          <p:cNvSpPr>
            <a:spLocks noGrp="1" noChangeArrowheads="1"/>
          </p:cNvSpPr>
          <p:nvPr>
            <p:ph type="subTitle" idx="1"/>
          </p:nvPr>
        </p:nvSpPr>
        <p:spPr>
          <a:xfrm>
            <a:off x="1371600" y="2018351"/>
            <a:ext cx="6400800" cy="1314450"/>
          </a:xfrm>
        </p:spPr>
        <p:txBody>
          <a:bodyPr/>
          <a:lstStyle/>
          <a:p>
            <a:r>
              <a:rPr lang="en-US" sz="3200" dirty="0"/>
              <a:t>Abstractions and Virtualization</a:t>
            </a:r>
          </a:p>
          <a:p>
            <a:r>
              <a:rPr lang="en-US" sz="3200" dirty="0">
                <a:solidFill>
                  <a:schemeClr val="accent2"/>
                </a:solidFill>
              </a:rPr>
              <a:t>Tags, Tunnels and Translation </a:t>
            </a:r>
            <a:endParaRPr lang="en-US" dirty="0">
              <a:solidFill>
                <a:schemeClr val="accent2"/>
              </a:solidFill>
            </a:endParaRPr>
          </a:p>
        </p:txBody>
      </p:sp>
      <p:pic>
        <p:nvPicPr>
          <p:cNvPr id="10" name="Picture 12" descr="SU_Seal_Blk_po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25" y="3914775"/>
            <a:ext cx="1047750" cy="971550"/>
          </a:xfrm>
          <a:prstGeom prst="rect">
            <a:avLst/>
          </a:prstGeom>
          <a:noFill/>
          <a:ln>
            <a:noFill/>
          </a:ln>
          <a:effectLst>
            <a:outerShdw blurRad="50800" dist="38100" dir="8100000" algn="tr" rotWithShape="0">
              <a:prstClr val="black">
                <a:alpha val="40000"/>
              </a:prst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Rectangle 4"/>
          <p:cNvSpPr>
            <a:spLocks noChangeArrowheads="1"/>
          </p:cNvSpPr>
          <p:nvPr/>
        </p:nvSpPr>
        <p:spPr bwMode="auto">
          <a:xfrm>
            <a:off x="1209675" y="3998273"/>
            <a:ext cx="5349875" cy="80455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82206" tIns="41103" rIns="82206" bIns="41103">
            <a:spAutoFit/>
          </a:bodyPr>
          <a:lstStyle/>
          <a:p>
            <a:r>
              <a:rPr lang="en-US" sz="1813" b="1" dirty="0">
                <a:solidFill>
                  <a:srgbClr val="000099"/>
                </a:solidFill>
                <a:latin typeface="Calibri"/>
              </a:rPr>
              <a:t>Nick McKeown</a:t>
            </a:r>
          </a:p>
          <a:p>
            <a:pPr>
              <a:lnSpc>
                <a:spcPct val="110000"/>
              </a:lnSpc>
            </a:pPr>
            <a:r>
              <a:rPr lang="en-US" sz="1438" dirty="0">
                <a:solidFill>
                  <a:srgbClr val="000099"/>
                </a:solidFill>
                <a:latin typeface="Calibri"/>
              </a:rPr>
              <a:t>Professor of Electrical Engineering </a:t>
            </a:r>
          </a:p>
          <a:p>
            <a:pPr>
              <a:lnSpc>
                <a:spcPct val="90000"/>
              </a:lnSpc>
            </a:pPr>
            <a:r>
              <a:rPr lang="en-US" sz="1438" dirty="0">
                <a:solidFill>
                  <a:srgbClr val="000099"/>
                </a:solidFill>
                <a:latin typeface="Calibri"/>
              </a:rPr>
              <a:t>and Computer Science, Stanford University</a:t>
            </a:r>
          </a:p>
        </p:txBody>
      </p:sp>
    </p:spTree>
    <p:extLst>
      <p:ext uri="{BB962C8B-B14F-4D97-AF65-F5344CB8AC3E}">
        <p14:creationId xmlns:p14="http://schemas.microsoft.com/office/powerpoint/2010/main" val="3376343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5678D5B1-AAB2-1143-857B-D47FC0C3287C}"/>
              </a:ext>
            </a:extLst>
          </p:cNvPr>
          <p:cNvSpPr/>
          <p:nvPr/>
        </p:nvSpPr>
        <p:spPr bwMode="auto">
          <a:xfrm>
            <a:off x="7845134" y="2964921"/>
            <a:ext cx="930075" cy="1038474"/>
          </a:xfrm>
          <a:prstGeom prst="rect">
            <a:avLst/>
          </a:prstGeom>
          <a:solidFill>
            <a:srgbClr val="7030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2" name="Title 1">
            <a:extLst>
              <a:ext uri="{FF2B5EF4-FFF2-40B4-BE49-F238E27FC236}">
                <a16:creationId xmlns:a16="http://schemas.microsoft.com/office/drawing/2014/main" id="{310F629A-88F0-9B40-9531-E7158872D008}"/>
              </a:ext>
            </a:extLst>
          </p:cNvPr>
          <p:cNvSpPr>
            <a:spLocks noGrp="1"/>
          </p:cNvSpPr>
          <p:nvPr>
            <p:ph type="title"/>
          </p:nvPr>
        </p:nvSpPr>
        <p:spPr/>
        <p:txBody>
          <a:bodyPr/>
          <a:lstStyle/>
          <a:p>
            <a:r>
              <a:rPr lang="en-US" dirty="0"/>
              <a:t>Virtual LAN Abstraction</a:t>
            </a:r>
          </a:p>
        </p:txBody>
      </p:sp>
      <p:sp>
        <p:nvSpPr>
          <p:cNvPr id="4" name="Slide Number Placeholder 3">
            <a:extLst>
              <a:ext uri="{FF2B5EF4-FFF2-40B4-BE49-F238E27FC236}">
                <a16:creationId xmlns:a16="http://schemas.microsoft.com/office/drawing/2014/main" id="{081033EE-D6D5-FD45-ABD0-EC83381DFD91}"/>
              </a:ext>
            </a:extLst>
          </p:cNvPr>
          <p:cNvSpPr>
            <a:spLocks noGrp="1"/>
          </p:cNvSpPr>
          <p:nvPr>
            <p:ph type="sldNum" sz="quarter" idx="10"/>
          </p:nvPr>
        </p:nvSpPr>
        <p:spPr/>
        <p:txBody>
          <a:bodyPr/>
          <a:lstStyle/>
          <a:p>
            <a:fld id="{5328B5F4-9676-1D47-98AA-AF6FFDAECEFB}" type="slidenum">
              <a:rPr lang="en-US" altLang="en-US" smtClean="0"/>
              <a:pPr/>
              <a:t>10</a:t>
            </a:fld>
            <a:endParaRPr lang="en-US" altLang="en-US"/>
          </a:p>
        </p:txBody>
      </p:sp>
      <p:sp>
        <p:nvSpPr>
          <p:cNvPr id="7" name="Can 6">
            <a:extLst>
              <a:ext uri="{FF2B5EF4-FFF2-40B4-BE49-F238E27FC236}">
                <a16:creationId xmlns:a16="http://schemas.microsoft.com/office/drawing/2014/main" id="{6FCBE130-0783-FA48-9A53-3687EB0E27B2}"/>
              </a:ext>
            </a:extLst>
          </p:cNvPr>
          <p:cNvSpPr/>
          <p:nvPr/>
        </p:nvSpPr>
        <p:spPr>
          <a:xfrm>
            <a:off x="4425459" y="2952611"/>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10" name="Can 9">
            <a:extLst>
              <a:ext uri="{FF2B5EF4-FFF2-40B4-BE49-F238E27FC236}">
                <a16:creationId xmlns:a16="http://schemas.microsoft.com/office/drawing/2014/main" id="{824CC78B-337D-8146-8A16-62435AD2C605}"/>
              </a:ext>
            </a:extLst>
          </p:cNvPr>
          <p:cNvSpPr/>
          <p:nvPr/>
        </p:nvSpPr>
        <p:spPr>
          <a:xfrm>
            <a:off x="2118381" y="3262959"/>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13" name="Can 12">
            <a:extLst>
              <a:ext uri="{FF2B5EF4-FFF2-40B4-BE49-F238E27FC236}">
                <a16:creationId xmlns:a16="http://schemas.microsoft.com/office/drawing/2014/main" id="{B5C75107-7027-F146-B20C-EB9D00A5BA88}"/>
              </a:ext>
            </a:extLst>
          </p:cNvPr>
          <p:cNvSpPr/>
          <p:nvPr/>
        </p:nvSpPr>
        <p:spPr>
          <a:xfrm>
            <a:off x="6021078" y="3547000"/>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20" name="Can 19">
            <a:extLst>
              <a:ext uri="{FF2B5EF4-FFF2-40B4-BE49-F238E27FC236}">
                <a16:creationId xmlns:a16="http://schemas.microsoft.com/office/drawing/2014/main" id="{E717D6DB-4F7C-E24D-A98D-8AC368F6C5DC}"/>
              </a:ext>
            </a:extLst>
          </p:cNvPr>
          <p:cNvSpPr/>
          <p:nvPr/>
        </p:nvSpPr>
        <p:spPr>
          <a:xfrm>
            <a:off x="2761685" y="2142276"/>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21" name="Can 20">
            <a:extLst>
              <a:ext uri="{FF2B5EF4-FFF2-40B4-BE49-F238E27FC236}">
                <a16:creationId xmlns:a16="http://schemas.microsoft.com/office/drawing/2014/main" id="{4D83EB86-CB37-5A47-8515-D549441BCD5C}"/>
              </a:ext>
            </a:extLst>
          </p:cNvPr>
          <p:cNvSpPr/>
          <p:nvPr/>
        </p:nvSpPr>
        <p:spPr>
          <a:xfrm>
            <a:off x="6035519" y="2142275"/>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pic>
        <p:nvPicPr>
          <p:cNvPr id="33" name="Picture 32">
            <a:extLst>
              <a:ext uri="{FF2B5EF4-FFF2-40B4-BE49-F238E27FC236}">
                <a16:creationId xmlns:a16="http://schemas.microsoft.com/office/drawing/2014/main" id="{AA12A6AF-2762-C749-82E0-01285F7A1977}"/>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346206" y="2500782"/>
            <a:ext cx="1309844" cy="735224"/>
          </a:xfrm>
          <a:prstGeom prst="rect">
            <a:avLst/>
          </a:prstGeom>
        </p:spPr>
      </p:pic>
      <p:pic>
        <p:nvPicPr>
          <p:cNvPr id="43" name="Picture 42">
            <a:extLst>
              <a:ext uri="{FF2B5EF4-FFF2-40B4-BE49-F238E27FC236}">
                <a16:creationId xmlns:a16="http://schemas.microsoft.com/office/drawing/2014/main" id="{FD8B4F30-7B83-1B47-91C9-EA480FFC4C3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1809916" y="1069642"/>
            <a:ext cx="1309844" cy="735224"/>
          </a:xfrm>
          <a:prstGeom prst="rect">
            <a:avLst/>
          </a:prstGeom>
        </p:spPr>
      </p:pic>
      <p:pic>
        <p:nvPicPr>
          <p:cNvPr id="44" name="Picture 43">
            <a:extLst>
              <a:ext uri="{FF2B5EF4-FFF2-40B4-BE49-F238E27FC236}">
                <a16:creationId xmlns:a16="http://schemas.microsoft.com/office/drawing/2014/main" id="{396A56DA-CF2C-874C-909D-7287AF85600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3471794" y="1002558"/>
            <a:ext cx="1309844" cy="735224"/>
          </a:xfrm>
          <a:prstGeom prst="rect">
            <a:avLst/>
          </a:prstGeom>
        </p:spPr>
      </p:pic>
      <p:sp>
        <p:nvSpPr>
          <p:cNvPr id="49" name="TextBox 48">
            <a:extLst>
              <a:ext uri="{FF2B5EF4-FFF2-40B4-BE49-F238E27FC236}">
                <a16:creationId xmlns:a16="http://schemas.microsoft.com/office/drawing/2014/main" id="{DFD383FB-86C8-084A-B4EE-544931534F23}"/>
              </a:ext>
            </a:extLst>
          </p:cNvPr>
          <p:cNvSpPr txBox="1"/>
          <p:nvPr/>
        </p:nvSpPr>
        <p:spPr>
          <a:xfrm>
            <a:off x="365523" y="2510412"/>
            <a:ext cx="498855" cy="400110"/>
          </a:xfrm>
          <a:prstGeom prst="rect">
            <a:avLst/>
          </a:prstGeom>
          <a:noFill/>
        </p:spPr>
        <p:txBody>
          <a:bodyPr wrap="none" rtlCol="0">
            <a:spAutoFit/>
          </a:bodyPr>
          <a:lstStyle/>
          <a:p>
            <a:r>
              <a:rPr lang="en-US" dirty="0">
                <a:solidFill>
                  <a:srgbClr val="7030A0"/>
                </a:solidFill>
              </a:rPr>
              <a:t>S1</a:t>
            </a:r>
          </a:p>
        </p:txBody>
      </p:sp>
      <p:sp>
        <p:nvSpPr>
          <p:cNvPr id="50" name="TextBox 49">
            <a:extLst>
              <a:ext uri="{FF2B5EF4-FFF2-40B4-BE49-F238E27FC236}">
                <a16:creationId xmlns:a16="http://schemas.microsoft.com/office/drawing/2014/main" id="{D86E9665-34F4-764B-A15C-1B29DCDDC7DF}"/>
              </a:ext>
            </a:extLst>
          </p:cNvPr>
          <p:cNvSpPr txBox="1"/>
          <p:nvPr/>
        </p:nvSpPr>
        <p:spPr>
          <a:xfrm>
            <a:off x="1868953" y="1151858"/>
            <a:ext cx="498855" cy="400110"/>
          </a:xfrm>
          <a:prstGeom prst="rect">
            <a:avLst/>
          </a:prstGeom>
          <a:noFill/>
        </p:spPr>
        <p:txBody>
          <a:bodyPr wrap="none" rtlCol="0">
            <a:spAutoFit/>
          </a:bodyPr>
          <a:lstStyle/>
          <a:p>
            <a:r>
              <a:rPr lang="en-US" dirty="0">
                <a:solidFill>
                  <a:srgbClr val="7030A0"/>
                </a:solidFill>
              </a:rPr>
              <a:t>S2</a:t>
            </a:r>
          </a:p>
        </p:txBody>
      </p:sp>
      <p:sp>
        <p:nvSpPr>
          <p:cNvPr id="54" name="TextBox 53">
            <a:extLst>
              <a:ext uri="{FF2B5EF4-FFF2-40B4-BE49-F238E27FC236}">
                <a16:creationId xmlns:a16="http://schemas.microsoft.com/office/drawing/2014/main" id="{16DCB0EA-B046-E648-8528-4E2269F59C08}"/>
              </a:ext>
            </a:extLst>
          </p:cNvPr>
          <p:cNvSpPr txBox="1"/>
          <p:nvPr/>
        </p:nvSpPr>
        <p:spPr>
          <a:xfrm>
            <a:off x="3853471" y="751748"/>
            <a:ext cx="498855" cy="400110"/>
          </a:xfrm>
          <a:prstGeom prst="rect">
            <a:avLst/>
          </a:prstGeom>
          <a:noFill/>
        </p:spPr>
        <p:txBody>
          <a:bodyPr wrap="none" rtlCol="0">
            <a:spAutoFit/>
          </a:bodyPr>
          <a:lstStyle/>
          <a:p>
            <a:r>
              <a:rPr lang="en-US" dirty="0">
                <a:solidFill>
                  <a:srgbClr val="7030A0"/>
                </a:solidFill>
              </a:rPr>
              <a:t>S3</a:t>
            </a:r>
          </a:p>
        </p:txBody>
      </p:sp>
      <p:pic>
        <p:nvPicPr>
          <p:cNvPr id="55" name="Picture 20">
            <a:extLst>
              <a:ext uri="{FF2B5EF4-FFF2-40B4-BE49-F238E27FC236}">
                <a16:creationId xmlns:a16="http://schemas.microsoft.com/office/drawing/2014/main" id="{FBA2BC9A-AB19-C344-9690-9142C65D3DB3}"/>
              </a:ext>
            </a:extLst>
          </p:cNvPr>
          <p:cNvPicPr>
            <a:picLocks noChangeArrowheads="1"/>
          </p:cNvPicPr>
          <p:nvPr/>
        </p:nvPicPr>
        <p:blipFill>
          <a:blip r:embed="rId5">
            <a:alphaModFix/>
            <a:extLst>
              <a:ext uri="{28A0092B-C50C-407E-A947-70E740481C1C}">
                <a14:useLocalDpi xmlns:a14="http://schemas.microsoft.com/office/drawing/2010/main" val="0"/>
              </a:ext>
            </a:extLst>
          </a:blip>
          <a:srcRect/>
          <a:stretch>
            <a:fillRect/>
          </a:stretch>
        </p:blipFill>
        <p:spPr bwMode="auto">
          <a:xfrm>
            <a:off x="7847103" y="3057277"/>
            <a:ext cx="930180" cy="937096"/>
          </a:xfrm>
          <a:prstGeom prst="rect">
            <a:avLst/>
          </a:prstGeom>
          <a:noFill/>
          <a:ln>
            <a:noFill/>
          </a:ln>
          <a:extLst>
            <a:ext uri="{909E8E84-426E-40dd-AFC4-6F175D3DCCD1}">
              <a14:hiddenFill xmlns="" xmlns:a14="http://schemas.microsoft.com/office/drawing/2010/main">
                <a:solidFill>
                  <a:srgbClr val="FFFFFF">
                    <a:alpha val="94901"/>
                  </a:srgbClr>
                </a:solidFill>
              </a14:hiddenFill>
            </a:ext>
            <a:ext uri="{91240B29-F687-4f45-9708-019B960494DF}">
              <a14:hiddenLine xmlns="" xmlns:a14="http://schemas.microsoft.com/office/drawing/2010/main" w="12700">
                <a:solidFill>
                  <a:srgbClr val="000000"/>
                </a:solidFill>
                <a:miter lim="800000"/>
                <a:headEnd/>
                <a:tailEnd/>
              </a14:hiddenLine>
            </a:ext>
          </a:extLst>
        </p:spPr>
      </p:pic>
      <p:grpSp>
        <p:nvGrpSpPr>
          <p:cNvPr id="68" name="Group 67">
            <a:extLst>
              <a:ext uri="{FF2B5EF4-FFF2-40B4-BE49-F238E27FC236}">
                <a16:creationId xmlns:a16="http://schemas.microsoft.com/office/drawing/2014/main" id="{798C3B8F-069D-0945-80C1-F775E337203A}"/>
              </a:ext>
            </a:extLst>
          </p:cNvPr>
          <p:cNvGrpSpPr/>
          <p:nvPr/>
        </p:nvGrpSpPr>
        <p:grpSpPr>
          <a:xfrm>
            <a:off x="1775791" y="1775791"/>
            <a:ext cx="6122505" cy="1921566"/>
            <a:chOff x="1775791" y="1775791"/>
            <a:chExt cx="6122505" cy="1921566"/>
          </a:xfrm>
        </p:grpSpPr>
        <p:sp>
          <p:nvSpPr>
            <p:cNvPr id="66" name="Freeform 65">
              <a:extLst>
                <a:ext uri="{FF2B5EF4-FFF2-40B4-BE49-F238E27FC236}">
                  <a16:creationId xmlns:a16="http://schemas.microsoft.com/office/drawing/2014/main" id="{A4A9A4BC-EC86-8C4F-8BC9-D9063459D235}"/>
                </a:ext>
              </a:extLst>
            </p:cNvPr>
            <p:cNvSpPr/>
            <p:nvPr/>
          </p:nvSpPr>
          <p:spPr bwMode="auto">
            <a:xfrm>
              <a:off x="2915478" y="1775791"/>
              <a:ext cx="4982818" cy="1908313"/>
            </a:xfrm>
            <a:custGeom>
              <a:avLst/>
              <a:gdLst>
                <a:gd name="connsiteX0" fmla="*/ 0 w 4982818"/>
                <a:gd name="connsiteY0" fmla="*/ 0 h 1908313"/>
                <a:gd name="connsiteX1" fmla="*/ 424070 w 4982818"/>
                <a:gd name="connsiteY1" fmla="*/ 397566 h 1908313"/>
                <a:gd name="connsiteX2" fmla="*/ 3617844 w 4982818"/>
                <a:gd name="connsiteY2" fmla="*/ 450574 h 1908313"/>
                <a:gd name="connsiteX3" fmla="*/ 3631096 w 4982818"/>
                <a:gd name="connsiteY3" fmla="*/ 1908313 h 1908313"/>
                <a:gd name="connsiteX4" fmla="*/ 4982818 w 4982818"/>
                <a:gd name="connsiteY4" fmla="*/ 1908313 h 1908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2818" h="1908313">
                  <a:moveTo>
                    <a:pt x="0" y="0"/>
                  </a:moveTo>
                  <a:lnTo>
                    <a:pt x="424070" y="397566"/>
                  </a:lnTo>
                  <a:lnTo>
                    <a:pt x="3617844" y="450574"/>
                  </a:lnTo>
                  <a:lnTo>
                    <a:pt x="3631096" y="1908313"/>
                  </a:lnTo>
                  <a:lnTo>
                    <a:pt x="4982818" y="1908313"/>
                  </a:lnTo>
                </a:path>
              </a:pathLst>
            </a:custGeom>
            <a:noFill/>
            <a:ln w="76200" cap="flat" cmpd="sng" algn="ctr">
              <a:solidFill>
                <a:srgbClr val="7030A0"/>
              </a:solidFill>
              <a:prstDash val="solid"/>
              <a:round/>
              <a:headEnd type="none" w="med" len="med"/>
              <a:tailEnd type="arrow"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67" name="Freeform 66">
              <a:extLst>
                <a:ext uri="{FF2B5EF4-FFF2-40B4-BE49-F238E27FC236}">
                  <a16:creationId xmlns:a16="http://schemas.microsoft.com/office/drawing/2014/main" id="{BBCEB156-A09D-E84E-BCCB-44D706480EC0}"/>
                </a:ext>
              </a:extLst>
            </p:cNvPr>
            <p:cNvSpPr/>
            <p:nvPr/>
          </p:nvSpPr>
          <p:spPr bwMode="auto">
            <a:xfrm>
              <a:off x="1775791" y="3048000"/>
              <a:ext cx="4770783" cy="649357"/>
            </a:xfrm>
            <a:custGeom>
              <a:avLst/>
              <a:gdLst>
                <a:gd name="connsiteX0" fmla="*/ 0 w 4770783"/>
                <a:gd name="connsiteY0" fmla="*/ 0 h 649357"/>
                <a:gd name="connsiteX1" fmla="*/ 848139 w 4770783"/>
                <a:gd name="connsiteY1" fmla="*/ 371061 h 649357"/>
                <a:gd name="connsiteX2" fmla="*/ 3273287 w 4770783"/>
                <a:gd name="connsiteY2" fmla="*/ 79513 h 649357"/>
                <a:gd name="connsiteX3" fmla="*/ 4770783 w 4770783"/>
                <a:gd name="connsiteY3" fmla="*/ 649357 h 649357"/>
              </a:gdLst>
              <a:ahLst/>
              <a:cxnLst>
                <a:cxn ang="0">
                  <a:pos x="connsiteX0" y="connsiteY0"/>
                </a:cxn>
                <a:cxn ang="0">
                  <a:pos x="connsiteX1" y="connsiteY1"/>
                </a:cxn>
                <a:cxn ang="0">
                  <a:pos x="connsiteX2" y="connsiteY2"/>
                </a:cxn>
                <a:cxn ang="0">
                  <a:pos x="connsiteX3" y="connsiteY3"/>
                </a:cxn>
              </a:cxnLst>
              <a:rect l="l" t="t" r="r" b="b"/>
              <a:pathLst>
                <a:path w="4770783" h="649357">
                  <a:moveTo>
                    <a:pt x="0" y="0"/>
                  </a:moveTo>
                  <a:lnTo>
                    <a:pt x="848139" y="371061"/>
                  </a:lnTo>
                  <a:lnTo>
                    <a:pt x="3273287" y="79513"/>
                  </a:lnTo>
                  <a:lnTo>
                    <a:pt x="4770783" y="649357"/>
                  </a:lnTo>
                </a:path>
              </a:pathLst>
            </a:custGeom>
            <a:noFill/>
            <a:ln w="76200"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Arial" pitchFamily="-65" charset="0"/>
              </a:endParaRPr>
            </a:p>
          </p:txBody>
        </p:sp>
      </p:grpSp>
      <p:cxnSp>
        <p:nvCxnSpPr>
          <p:cNvPr id="5" name="Straight Connector 4">
            <a:extLst>
              <a:ext uri="{FF2B5EF4-FFF2-40B4-BE49-F238E27FC236}">
                <a16:creationId xmlns:a16="http://schemas.microsoft.com/office/drawing/2014/main" id="{49F23DD6-DA57-0949-B49A-EE8EB978BFC4}"/>
              </a:ext>
            </a:extLst>
          </p:cNvPr>
          <p:cNvCxnSpPr>
            <a:cxnSpLocks/>
            <a:endCxn id="66" idx="1"/>
          </p:cNvCxnSpPr>
          <p:nvPr/>
        </p:nvCxnSpPr>
        <p:spPr bwMode="auto">
          <a:xfrm flipH="1">
            <a:off x="3339548" y="1726801"/>
            <a:ext cx="470936" cy="446556"/>
          </a:xfrm>
          <a:prstGeom prst="line">
            <a:avLst/>
          </a:prstGeom>
          <a:solidFill>
            <a:srgbClr val="808080"/>
          </a:solidFill>
          <a:ln w="76200" cap="flat" cmpd="sng" algn="ctr">
            <a:solidFill>
              <a:srgbClr val="7030A0"/>
            </a:solidFill>
            <a:prstDash val="solid"/>
            <a:round/>
            <a:headEnd type="none" w="med" len="med"/>
            <a:tailEnd type="none" w="med" len="med"/>
          </a:ln>
          <a:effectLst/>
        </p:spPr>
      </p:cxnSp>
      <p:grpSp>
        <p:nvGrpSpPr>
          <p:cNvPr id="17" name="Group 16">
            <a:extLst>
              <a:ext uri="{FF2B5EF4-FFF2-40B4-BE49-F238E27FC236}">
                <a16:creationId xmlns:a16="http://schemas.microsoft.com/office/drawing/2014/main" id="{01C7A837-FDB6-B64B-9597-C3167EDB90E4}"/>
              </a:ext>
            </a:extLst>
          </p:cNvPr>
          <p:cNvGrpSpPr/>
          <p:nvPr/>
        </p:nvGrpSpPr>
        <p:grpSpPr>
          <a:xfrm>
            <a:off x="199426" y="3783889"/>
            <a:ext cx="8305800" cy="1282638"/>
            <a:chOff x="199426" y="3783889"/>
            <a:chExt cx="8305800" cy="1282638"/>
          </a:xfrm>
        </p:grpSpPr>
        <p:sp>
          <p:nvSpPr>
            <p:cNvPr id="58" name="Cloud 57">
              <a:extLst>
                <a:ext uri="{FF2B5EF4-FFF2-40B4-BE49-F238E27FC236}">
                  <a16:creationId xmlns:a16="http://schemas.microsoft.com/office/drawing/2014/main" id="{1728F8AF-B5BE-B647-9C84-C60597E527DF}"/>
                </a:ext>
              </a:extLst>
            </p:cNvPr>
            <p:cNvSpPr/>
            <p:nvPr/>
          </p:nvSpPr>
          <p:spPr bwMode="auto">
            <a:xfrm rot="256086">
              <a:off x="199426" y="3783889"/>
              <a:ext cx="8305800" cy="533400"/>
            </a:xfrm>
            <a:prstGeom prst="cloud">
              <a:avLst/>
            </a:prstGeom>
            <a:solidFill>
              <a:schemeClr val="accent6">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Abstraction</a:t>
              </a:r>
            </a:p>
          </p:txBody>
        </p:sp>
        <p:sp>
          <p:nvSpPr>
            <p:cNvPr id="59" name="Rectangle 58">
              <a:extLst>
                <a:ext uri="{FF2B5EF4-FFF2-40B4-BE49-F238E27FC236}">
                  <a16:creationId xmlns:a16="http://schemas.microsoft.com/office/drawing/2014/main" id="{C7D602D2-6FF3-294E-8F63-9CD924D437B1}"/>
                </a:ext>
              </a:extLst>
            </p:cNvPr>
            <p:cNvSpPr/>
            <p:nvPr/>
          </p:nvSpPr>
          <p:spPr bwMode="auto">
            <a:xfrm>
              <a:off x="288163" y="4353068"/>
              <a:ext cx="1104396" cy="713459"/>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VLAN</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Tag==</a:t>
              </a:r>
              <a:r>
                <a:rPr lang="en-US" dirty="0">
                  <a:latin typeface="Arial" pitchFamily="-65" charset="0"/>
                </a:rPr>
                <a:t>S</a:t>
              </a:r>
              <a:r>
                <a:rPr kumimoji="0" lang="en-US" sz="2000" b="0" i="0" u="none" strike="noStrike" cap="none" normalizeH="0" baseline="0" dirty="0">
                  <a:ln>
                    <a:noFill/>
                  </a:ln>
                  <a:solidFill>
                    <a:schemeClr val="tx1"/>
                  </a:solidFill>
                  <a:effectLst/>
                  <a:latin typeface="Arial" pitchFamily="-65" charset="0"/>
                </a:rPr>
                <a:t> ?</a:t>
              </a:r>
            </a:p>
          </p:txBody>
        </p:sp>
        <p:sp>
          <p:nvSpPr>
            <p:cNvPr id="60" name="Rectangle 59">
              <a:extLst>
                <a:ext uri="{FF2B5EF4-FFF2-40B4-BE49-F238E27FC236}">
                  <a16:creationId xmlns:a16="http://schemas.microsoft.com/office/drawing/2014/main" id="{321AAD1B-46C8-FB42-A6BF-228978C24C01}"/>
                </a:ext>
              </a:extLst>
            </p:cNvPr>
            <p:cNvSpPr/>
            <p:nvPr/>
          </p:nvSpPr>
          <p:spPr bwMode="auto">
            <a:xfrm>
              <a:off x="1566182" y="4353068"/>
              <a:ext cx="1372687" cy="713459"/>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Forward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on </a:t>
              </a:r>
              <a:r>
                <a:rPr kumimoji="0" lang="en-US" sz="2000" b="0" i="0" u="none" strike="noStrike" cap="none" normalizeH="0" baseline="0" dirty="0">
                  <a:ln>
                    <a:noFill/>
                  </a:ln>
                  <a:solidFill>
                    <a:srgbClr val="7030A0"/>
                  </a:solidFill>
                  <a:effectLst/>
                  <a:latin typeface="Arial" pitchFamily="-65" charset="0"/>
                </a:rPr>
                <a:t>VLAN S</a:t>
              </a:r>
            </a:p>
          </p:txBody>
        </p:sp>
        <p:sp>
          <p:nvSpPr>
            <p:cNvPr id="61" name="TextBox 60">
              <a:extLst>
                <a:ext uri="{FF2B5EF4-FFF2-40B4-BE49-F238E27FC236}">
                  <a16:creationId xmlns:a16="http://schemas.microsoft.com/office/drawing/2014/main" id="{EDACE14C-DF5E-4C4D-9D7A-B84EA7BBEC55}"/>
                </a:ext>
              </a:extLst>
            </p:cNvPr>
            <p:cNvSpPr txBox="1"/>
            <p:nvPr/>
          </p:nvSpPr>
          <p:spPr>
            <a:xfrm>
              <a:off x="200275" y="4007477"/>
              <a:ext cx="925253" cy="400110"/>
            </a:xfrm>
            <a:prstGeom prst="rect">
              <a:avLst/>
            </a:prstGeom>
            <a:noFill/>
          </p:spPr>
          <p:txBody>
            <a:bodyPr wrap="none" rtlCol="0">
              <a:spAutoFit/>
            </a:bodyPr>
            <a:lstStyle/>
            <a:p>
              <a:r>
                <a:rPr lang="en-US" b="1" dirty="0"/>
                <a:t>Match</a:t>
              </a:r>
            </a:p>
          </p:txBody>
        </p:sp>
        <p:sp>
          <p:nvSpPr>
            <p:cNvPr id="64" name="TextBox 63">
              <a:extLst>
                <a:ext uri="{FF2B5EF4-FFF2-40B4-BE49-F238E27FC236}">
                  <a16:creationId xmlns:a16="http://schemas.microsoft.com/office/drawing/2014/main" id="{4B6BFB97-83FD-2049-B2A9-E088F6C63A78}"/>
                </a:ext>
              </a:extLst>
            </p:cNvPr>
            <p:cNvSpPr txBox="1"/>
            <p:nvPr/>
          </p:nvSpPr>
          <p:spPr>
            <a:xfrm>
              <a:off x="1480447" y="4007477"/>
              <a:ext cx="982961" cy="400110"/>
            </a:xfrm>
            <a:prstGeom prst="rect">
              <a:avLst/>
            </a:prstGeom>
            <a:noFill/>
          </p:spPr>
          <p:txBody>
            <a:bodyPr wrap="none" rtlCol="0">
              <a:spAutoFit/>
            </a:bodyPr>
            <a:lstStyle/>
            <a:p>
              <a:r>
                <a:rPr lang="en-US" b="1" dirty="0"/>
                <a:t>Action</a:t>
              </a:r>
            </a:p>
          </p:txBody>
        </p:sp>
      </p:grpSp>
      <p:grpSp>
        <p:nvGrpSpPr>
          <p:cNvPr id="19" name="Group 18">
            <a:extLst>
              <a:ext uri="{FF2B5EF4-FFF2-40B4-BE49-F238E27FC236}">
                <a16:creationId xmlns:a16="http://schemas.microsoft.com/office/drawing/2014/main" id="{E375B02F-B897-FD4A-9DDD-2ADCBAA1171A}"/>
              </a:ext>
            </a:extLst>
          </p:cNvPr>
          <p:cNvGrpSpPr/>
          <p:nvPr/>
        </p:nvGrpSpPr>
        <p:grpSpPr>
          <a:xfrm>
            <a:off x="5194638" y="865047"/>
            <a:ext cx="3210889" cy="549280"/>
            <a:chOff x="5194638" y="865047"/>
            <a:chExt cx="3210889" cy="549280"/>
          </a:xfrm>
        </p:grpSpPr>
        <p:sp>
          <p:nvSpPr>
            <p:cNvPr id="71" name="Rectangle 70">
              <a:extLst>
                <a:ext uri="{FF2B5EF4-FFF2-40B4-BE49-F238E27FC236}">
                  <a16:creationId xmlns:a16="http://schemas.microsoft.com/office/drawing/2014/main" id="{BBAF42F8-5FF1-F343-B64F-86B26B2DD977}"/>
                </a:ext>
              </a:extLst>
            </p:cNvPr>
            <p:cNvSpPr/>
            <p:nvPr/>
          </p:nvSpPr>
          <p:spPr bwMode="auto">
            <a:xfrm>
              <a:off x="5194638" y="865047"/>
              <a:ext cx="3210889" cy="547151"/>
            </a:xfrm>
            <a:prstGeom prst="rect">
              <a:avLst/>
            </a:prstGeom>
            <a:no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Ethernet</a:t>
              </a:r>
            </a:p>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Arial" pitchFamily="-65" charset="0"/>
              </a:endParaRPr>
            </a:p>
          </p:txBody>
        </p:sp>
        <p:sp>
          <p:nvSpPr>
            <p:cNvPr id="18" name="Rectangle 17">
              <a:extLst>
                <a:ext uri="{FF2B5EF4-FFF2-40B4-BE49-F238E27FC236}">
                  <a16:creationId xmlns:a16="http://schemas.microsoft.com/office/drawing/2014/main" id="{03EF5CAF-0CB7-954D-9062-429A6A118E01}"/>
                </a:ext>
              </a:extLst>
            </p:cNvPr>
            <p:cNvSpPr/>
            <p:nvPr/>
          </p:nvSpPr>
          <p:spPr bwMode="auto">
            <a:xfrm>
              <a:off x="5205127" y="1073197"/>
              <a:ext cx="1962915" cy="339002"/>
            </a:xfrm>
            <a:prstGeom prst="rect">
              <a:avLst/>
            </a:prstGeom>
            <a:solidFill>
              <a:schemeClr val="accent6">
                <a:lumMod val="20000"/>
                <a:lumOff val="8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Payload</a:t>
              </a:r>
            </a:p>
          </p:txBody>
        </p:sp>
        <p:sp>
          <p:nvSpPr>
            <p:cNvPr id="69" name="Rectangle 68">
              <a:extLst>
                <a:ext uri="{FF2B5EF4-FFF2-40B4-BE49-F238E27FC236}">
                  <a16:creationId xmlns:a16="http://schemas.microsoft.com/office/drawing/2014/main" id="{C994BCDF-45BC-0A40-A8DC-0BD9D1BC6EC4}"/>
                </a:ext>
              </a:extLst>
            </p:cNvPr>
            <p:cNvSpPr/>
            <p:nvPr/>
          </p:nvSpPr>
          <p:spPr bwMode="auto">
            <a:xfrm>
              <a:off x="7191765" y="1073195"/>
              <a:ext cx="595019" cy="339003"/>
            </a:xfrm>
            <a:prstGeom prst="rect">
              <a:avLst/>
            </a:prstGeom>
            <a:solidFill>
              <a:schemeClr val="accent6">
                <a:lumMod val="20000"/>
                <a:lumOff val="8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DA</a:t>
              </a:r>
            </a:p>
          </p:txBody>
        </p:sp>
        <p:sp>
          <p:nvSpPr>
            <p:cNvPr id="70" name="Rectangle 69">
              <a:extLst>
                <a:ext uri="{FF2B5EF4-FFF2-40B4-BE49-F238E27FC236}">
                  <a16:creationId xmlns:a16="http://schemas.microsoft.com/office/drawing/2014/main" id="{B45A65E1-5278-5446-BB09-CAD50569868D}"/>
                </a:ext>
              </a:extLst>
            </p:cNvPr>
            <p:cNvSpPr/>
            <p:nvPr/>
          </p:nvSpPr>
          <p:spPr bwMode="auto">
            <a:xfrm>
              <a:off x="7803218" y="1073195"/>
              <a:ext cx="595019" cy="341132"/>
            </a:xfrm>
            <a:prstGeom prst="rect">
              <a:avLst/>
            </a:prstGeom>
            <a:solidFill>
              <a:schemeClr val="accent6">
                <a:lumMod val="20000"/>
                <a:lumOff val="8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Arial" pitchFamily="-65" charset="0"/>
                </a:rPr>
                <a:t>S</a:t>
              </a:r>
              <a:r>
                <a:rPr kumimoji="0" lang="en-US" sz="2000" b="0" i="0" u="none" strike="noStrike" cap="none" normalizeH="0" baseline="0" dirty="0">
                  <a:ln>
                    <a:noFill/>
                  </a:ln>
                  <a:solidFill>
                    <a:schemeClr val="tx1"/>
                  </a:solidFill>
                  <a:effectLst/>
                  <a:latin typeface="Arial" pitchFamily="-65" charset="0"/>
                </a:rPr>
                <a:t>A</a:t>
              </a:r>
            </a:p>
          </p:txBody>
        </p:sp>
      </p:grpSp>
      <p:grpSp>
        <p:nvGrpSpPr>
          <p:cNvPr id="23" name="Group 22">
            <a:extLst>
              <a:ext uri="{FF2B5EF4-FFF2-40B4-BE49-F238E27FC236}">
                <a16:creationId xmlns:a16="http://schemas.microsoft.com/office/drawing/2014/main" id="{07F2E712-614F-B944-BF9F-B4FCE36EF3DA}"/>
              </a:ext>
            </a:extLst>
          </p:cNvPr>
          <p:cNvGrpSpPr/>
          <p:nvPr/>
        </p:nvGrpSpPr>
        <p:grpSpPr>
          <a:xfrm>
            <a:off x="5187348" y="1447799"/>
            <a:ext cx="3813198" cy="552426"/>
            <a:chOff x="5187348" y="1447799"/>
            <a:chExt cx="3813198" cy="552426"/>
          </a:xfrm>
        </p:grpSpPr>
        <p:sp>
          <p:nvSpPr>
            <p:cNvPr id="72" name="Rectangle 71">
              <a:extLst>
                <a:ext uri="{FF2B5EF4-FFF2-40B4-BE49-F238E27FC236}">
                  <a16:creationId xmlns:a16="http://schemas.microsoft.com/office/drawing/2014/main" id="{7944CDE7-5600-2B4A-853B-0706D257EEA2}"/>
                </a:ext>
              </a:extLst>
            </p:cNvPr>
            <p:cNvSpPr/>
            <p:nvPr/>
          </p:nvSpPr>
          <p:spPr bwMode="auto">
            <a:xfrm>
              <a:off x="5187348" y="1447799"/>
              <a:ext cx="3813198" cy="547151"/>
            </a:xfrm>
            <a:prstGeom prst="rect">
              <a:avLst/>
            </a:prstGeom>
            <a:no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Ethernet</a:t>
              </a:r>
            </a:p>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Arial" pitchFamily="-65" charset="0"/>
              </a:endParaRPr>
            </a:p>
          </p:txBody>
        </p:sp>
        <p:sp>
          <p:nvSpPr>
            <p:cNvPr id="73" name="Rectangle 72">
              <a:extLst>
                <a:ext uri="{FF2B5EF4-FFF2-40B4-BE49-F238E27FC236}">
                  <a16:creationId xmlns:a16="http://schemas.microsoft.com/office/drawing/2014/main" id="{92DBA8F2-61A6-E942-9EA2-BB0C54891550}"/>
                </a:ext>
              </a:extLst>
            </p:cNvPr>
            <p:cNvSpPr/>
            <p:nvPr/>
          </p:nvSpPr>
          <p:spPr bwMode="auto">
            <a:xfrm>
              <a:off x="5197837" y="1655949"/>
              <a:ext cx="1962915" cy="339002"/>
            </a:xfrm>
            <a:prstGeom prst="rect">
              <a:avLst/>
            </a:prstGeom>
            <a:solidFill>
              <a:schemeClr val="accent6">
                <a:lumMod val="20000"/>
                <a:lumOff val="8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Payload</a:t>
              </a:r>
            </a:p>
          </p:txBody>
        </p:sp>
        <p:sp>
          <p:nvSpPr>
            <p:cNvPr id="74" name="Rectangle 73">
              <a:extLst>
                <a:ext uri="{FF2B5EF4-FFF2-40B4-BE49-F238E27FC236}">
                  <a16:creationId xmlns:a16="http://schemas.microsoft.com/office/drawing/2014/main" id="{2C86950E-0819-4B49-8D22-73394B727895}"/>
                </a:ext>
              </a:extLst>
            </p:cNvPr>
            <p:cNvSpPr/>
            <p:nvPr/>
          </p:nvSpPr>
          <p:spPr bwMode="auto">
            <a:xfrm>
              <a:off x="7786981" y="1657350"/>
              <a:ext cx="595019" cy="339003"/>
            </a:xfrm>
            <a:prstGeom prst="rect">
              <a:avLst/>
            </a:prstGeom>
            <a:solidFill>
              <a:schemeClr val="accent6">
                <a:lumMod val="20000"/>
                <a:lumOff val="8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DA</a:t>
              </a:r>
            </a:p>
          </p:txBody>
        </p:sp>
        <p:sp>
          <p:nvSpPr>
            <p:cNvPr id="75" name="Rectangle 74">
              <a:extLst>
                <a:ext uri="{FF2B5EF4-FFF2-40B4-BE49-F238E27FC236}">
                  <a16:creationId xmlns:a16="http://schemas.microsoft.com/office/drawing/2014/main" id="{9FDBDAC9-D937-6144-8B7C-CF05CDBD8092}"/>
                </a:ext>
              </a:extLst>
            </p:cNvPr>
            <p:cNvSpPr/>
            <p:nvPr/>
          </p:nvSpPr>
          <p:spPr bwMode="auto">
            <a:xfrm>
              <a:off x="8405527" y="1659093"/>
              <a:ext cx="595019" cy="341132"/>
            </a:xfrm>
            <a:prstGeom prst="rect">
              <a:avLst/>
            </a:prstGeom>
            <a:solidFill>
              <a:schemeClr val="accent6">
                <a:lumMod val="20000"/>
                <a:lumOff val="8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Arial" pitchFamily="-65" charset="0"/>
                </a:rPr>
                <a:t>S</a:t>
              </a:r>
              <a:r>
                <a:rPr kumimoji="0" lang="en-US" sz="2000" b="0" i="0" u="none" strike="noStrike" cap="none" normalizeH="0" baseline="0" dirty="0">
                  <a:ln>
                    <a:noFill/>
                  </a:ln>
                  <a:solidFill>
                    <a:schemeClr val="tx1"/>
                  </a:solidFill>
                  <a:effectLst/>
                  <a:latin typeface="Arial" pitchFamily="-65" charset="0"/>
                </a:rPr>
                <a:t>A</a:t>
              </a:r>
            </a:p>
          </p:txBody>
        </p:sp>
        <p:sp>
          <p:nvSpPr>
            <p:cNvPr id="76" name="Rectangle 75">
              <a:extLst>
                <a:ext uri="{FF2B5EF4-FFF2-40B4-BE49-F238E27FC236}">
                  <a16:creationId xmlns:a16="http://schemas.microsoft.com/office/drawing/2014/main" id="{515F1261-BD88-9E4A-9342-5D581B6E3950}"/>
                </a:ext>
              </a:extLst>
            </p:cNvPr>
            <p:cNvSpPr/>
            <p:nvPr/>
          </p:nvSpPr>
          <p:spPr bwMode="auto">
            <a:xfrm>
              <a:off x="7177186" y="1651747"/>
              <a:ext cx="595019" cy="339003"/>
            </a:xfrm>
            <a:prstGeom prst="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a:ln>
                    <a:noFill/>
                  </a:ln>
                  <a:solidFill>
                    <a:schemeClr val="tx1"/>
                  </a:solidFill>
                  <a:effectLst/>
                  <a:latin typeface="Arial" pitchFamily="-65" charset="0"/>
                </a:rPr>
                <a:t>VLAN</a:t>
              </a:r>
            </a:p>
            <a:p>
              <a:pPr marL="0" marR="0" indent="0" algn="ctr" defTabSz="914400" rtl="0" eaLnBrk="1" fontAlgn="base" latinLnBrk="0" hangingPunct="1">
                <a:lnSpc>
                  <a:spcPct val="100000"/>
                </a:lnSpc>
                <a:spcBef>
                  <a:spcPct val="0"/>
                </a:spcBef>
                <a:spcAft>
                  <a:spcPct val="0"/>
                </a:spcAft>
                <a:buClrTx/>
                <a:buSzTx/>
                <a:buFontTx/>
                <a:buNone/>
                <a:tabLst/>
              </a:pPr>
              <a:r>
                <a:rPr lang="en-US" sz="1050" dirty="0">
                  <a:latin typeface="Arial" pitchFamily="-65" charset="0"/>
                </a:rPr>
                <a:t>Tag = S</a:t>
              </a:r>
              <a:endParaRPr kumimoji="0" lang="en-US" sz="1050" b="0" i="0" u="none" strike="noStrike" cap="none" normalizeH="0" baseline="0" dirty="0">
                <a:ln>
                  <a:noFill/>
                </a:ln>
                <a:solidFill>
                  <a:schemeClr val="tx1"/>
                </a:solidFill>
                <a:effectLst/>
                <a:latin typeface="Arial" pitchFamily="-65" charset="0"/>
              </a:endParaRPr>
            </a:p>
          </p:txBody>
        </p:sp>
      </p:grpSp>
      <p:sp>
        <p:nvSpPr>
          <p:cNvPr id="24" name="TextBox 23">
            <a:extLst>
              <a:ext uri="{FF2B5EF4-FFF2-40B4-BE49-F238E27FC236}">
                <a16:creationId xmlns:a16="http://schemas.microsoft.com/office/drawing/2014/main" id="{01BB2403-2FD3-7641-A8C0-132E990AB6D9}"/>
              </a:ext>
            </a:extLst>
          </p:cNvPr>
          <p:cNvSpPr txBox="1"/>
          <p:nvPr/>
        </p:nvSpPr>
        <p:spPr>
          <a:xfrm>
            <a:off x="6934200" y="525977"/>
            <a:ext cx="1495922" cy="400110"/>
          </a:xfrm>
          <a:prstGeom prst="rect">
            <a:avLst/>
          </a:prstGeom>
          <a:noFill/>
        </p:spPr>
        <p:txBody>
          <a:bodyPr wrap="none" rtlCol="0">
            <a:spAutoFit/>
          </a:bodyPr>
          <a:lstStyle/>
          <a:p>
            <a:r>
              <a:rPr lang="en-US" dirty="0"/>
              <a:t>Mechanism</a:t>
            </a:r>
          </a:p>
        </p:txBody>
      </p:sp>
    </p:spTree>
    <p:extLst>
      <p:ext uri="{BB962C8B-B14F-4D97-AF65-F5344CB8AC3E}">
        <p14:creationId xmlns:p14="http://schemas.microsoft.com/office/powerpoint/2010/main" val="1315193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up)">
                                      <p:cBhvr>
                                        <p:cTn id="1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956F0B6A-F59B-3F4D-A899-CB250D27CCA2}"/>
              </a:ext>
            </a:extLst>
          </p:cNvPr>
          <p:cNvPicPr>
            <a:picLocks noChangeAspect="1"/>
          </p:cNvPicPr>
          <p:nvPr/>
        </p:nvPicPr>
        <p:blipFill>
          <a:blip r:embed="rId3">
            <a:alphaModFix amt="13000"/>
          </a:blip>
          <a:stretch>
            <a:fillRect/>
          </a:stretch>
        </p:blipFill>
        <p:spPr>
          <a:xfrm>
            <a:off x="-829679" y="1846703"/>
            <a:ext cx="4025502" cy="2342968"/>
          </a:xfrm>
          <a:prstGeom prst="rect">
            <a:avLst/>
          </a:prstGeom>
          <a:effectLst/>
        </p:spPr>
      </p:pic>
      <p:sp>
        <p:nvSpPr>
          <p:cNvPr id="2" name="Title 1">
            <a:extLst>
              <a:ext uri="{FF2B5EF4-FFF2-40B4-BE49-F238E27FC236}">
                <a16:creationId xmlns:a16="http://schemas.microsoft.com/office/drawing/2014/main" id="{687BF494-F6AF-7849-8BEE-1A547701C186}"/>
              </a:ext>
            </a:extLst>
          </p:cNvPr>
          <p:cNvSpPr>
            <a:spLocks noGrp="1"/>
          </p:cNvSpPr>
          <p:nvPr>
            <p:ph type="title"/>
          </p:nvPr>
        </p:nvSpPr>
        <p:spPr/>
        <p:txBody>
          <a:bodyPr/>
          <a:lstStyle/>
          <a:p>
            <a:r>
              <a:rPr lang="en-US" dirty="0"/>
              <a:t>Example: Virtual Private Network (VPN)</a:t>
            </a:r>
            <a:br>
              <a:rPr lang="en-US" dirty="0"/>
            </a:br>
            <a:r>
              <a:rPr lang="en-US" sz="2400" dirty="0">
                <a:solidFill>
                  <a:schemeClr val="tx1">
                    <a:lumMod val="50000"/>
                    <a:lumOff val="50000"/>
                  </a:schemeClr>
                </a:solidFill>
              </a:rPr>
              <a:t>Remote client “appears to be” on corporate network</a:t>
            </a:r>
            <a:endParaRPr lang="en-US" dirty="0">
              <a:solidFill>
                <a:schemeClr val="tx1">
                  <a:lumMod val="50000"/>
                  <a:lumOff val="50000"/>
                </a:schemeClr>
              </a:solidFill>
            </a:endParaRPr>
          </a:p>
        </p:txBody>
      </p:sp>
      <p:sp>
        <p:nvSpPr>
          <p:cNvPr id="4" name="Slide Number Placeholder 3">
            <a:extLst>
              <a:ext uri="{FF2B5EF4-FFF2-40B4-BE49-F238E27FC236}">
                <a16:creationId xmlns:a16="http://schemas.microsoft.com/office/drawing/2014/main" id="{E49A1ABF-18FA-AA49-8B93-CF51A798AB9E}"/>
              </a:ext>
            </a:extLst>
          </p:cNvPr>
          <p:cNvSpPr>
            <a:spLocks noGrp="1"/>
          </p:cNvSpPr>
          <p:nvPr>
            <p:ph type="sldNum" sz="quarter" idx="10"/>
          </p:nvPr>
        </p:nvSpPr>
        <p:spPr/>
        <p:txBody>
          <a:bodyPr/>
          <a:lstStyle/>
          <a:p>
            <a:fld id="{5328B5F4-9676-1D47-98AA-AF6FFDAECEFB}" type="slidenum">
              <a:rPr lang="en-US" altLang="en-US" smtClean="0"/>
              <a:pPr/>
              <a:t>11</a:t>
            </a:fld>
            <a:endParaRPr lang="en-US" altLang="en-US"/>
          </a:p>
        </p:txBody>
      </p:sp>
      <p:pic>
        <p:nvPicPr>
          <p:cNvPr id="14" name="Picture 13" descr="A picture containing light&#10;&#10;Description automatically generated">
            <a:extLst>
              <a:ext uri="{FF2B5EF4-FFF2-40B4-BE49-F238E27FC236}">
                <a16:creationId xmlns:a16="http://schemas.microsoft.com/office/drawing/2014/main" id="{6E6FD0F9-512F-A94D-BC29-532E749F33D8}"/>
              </a:ext>
            </a:extLst>
          </p:cNvPr>
          <p:cNvPicPr>
            <a:picLocks noChangeAspect="1"/>
          </p:cNvPicPr>
          <p:nvPr/>
        </p:nvPicPr>
        <p:blipFill>
          <a:blip r:embed="rId4"/>
          <a:stretch>
            <a:fillRect/>
          </a:stretch>
        </p:blipFill>
        <p:spPr>
          <a:xfrm>
            <a:off x="4181996" y="2131174"/>
            <a:ext cx="2469752" cy="1219200"/>
          </a:xfrm>
          <a:prstGeom prst="rect">
            <a:avLst/>
          </a:prstGeom>
        </p:spPr>
      </p:pic>
      <p:sp>
        <p:nvSpPr>
          <p:cNvPr id="15" name="TextBox 14">
            <a:extLst>
              <a:ext uri="{FF2B5EF4-FFF2-40B4-BE49-F238E27FC236}">
                <a16:creationId xmlns:a16="http://schemas.microsoft.com/office/drawing/2014/main" id="{B902041F-316A-EE4D-B5E3-105D6B58E75C}"/>
              </a:ext>
            </a:extLst>
          </p:cNvPr>
          <p:cNvSpPr txBox="1"/>
          <p:nvPr/>
        </p:nvSpPr>
        <p:spPr>
          <a:xfrm>
            <a:off x="4258970" y="3326410"/>
            <a:ext cx="1841898" cy="400110"/>
          </a:xfrm>
          <a:prstGeom prst="rect">
            <a:avLst/>
          </a:prstGeom>
          <a:noFill/>
        </p:spPr>
        <p:txBody>
          <a:bodyPr wrap="square" rtlCol="0">
            <a:spAutoFit/>
          </a:bodyPr>
          <a:lstStyle/>
          <a:p>
            <a:r>
              <a:rPr lang="en-US" dirty="0"/>
              <a:t>Public Internet</a:t>
            </a:r>
          </a:p>
        </p:txBody>
      </p:sp>
      <p:pic>
        <p:nvPicPr>
          <p:cNvPr id="17" name="Picture 16">
            <a:extLst>
              <a:ext uri="{FF2B5EF4-FFF2-40B4-BE49-F238E27FC236}">
                <a16:creationId xmlns:a16="http://schemas.microsoft.com/office/drawing/2014/main" id="{910FF17E-35B1-214B-B7B6-4EE67EE336E1}"/>
              </a:ext>
            </a:extLst>
          </p:cNvPr>
          <p:cNvPicPr>
            <a:picLocks noChangeAspect="1"/>
          </p:cNvPicPr>
          <p:nvPr/>
        </p:nvPicPr>
        <p:blipFill>
          <a:blip r:embed="rId5"/>
          <a:stretch>
            <a:fillRect/>
          </a:stretch>
        </p:blipFill>
        <p:spPr>
          <a:xfrm>
            <a:off x="7439001" y="2098677"/>
            <a:ext cx="1476399" cy="1581150"/>
          </a:xfrm>
          <a:prstGeom prst="rect">
            <a:avLst/>
          </a:prstGeom>
        </p:spPr>
      </p:pic>
      <p:sp>
        <p:nvSpPr>
          <p:cNvPr id="18" name="TextBox 17">
            <a:extLst>
              <a:ext uri="{FF2B5EF4-FFF2-40B4-BE49-F238E27FC236}">
                <a16:creationId xmlns:a16="http://schemas.microsoft.com/office/drawing/2014/main" id="{44EDD92D-DB45-2144-8238-03B5F0F1C6E8}"/>
              </a:ext>
            </a:extLst>
          </p:cNvPr>
          <p:cNvSpPr txBox="1"/>
          <p:nvPr/>
        </p:nvSpPr>
        <p:spPr>
          <a:xfrm>
            <a:off x="7537996" y="3621419"/>
            <a:ext cx="1462260" cy="338554"/>
          </a:xfrm>
          <a:prstGeom prst="rect">
            <a:avLst/>
          </a:prstGeom>
          <a:noFill/>
        </p:spPr>
        <p:txBody>
          <a:bodyPr wrap="none" rtlCol="0">
            <a:spAutoFit/>
          </a:bodyPr>
          <a:lstStyle/>
          <a:p>
            <a:r>
              <a:rPr lang="en-US" sz="1600" dirty="0"/>
              <a:t>Corporate HQ</a:t>
            </a:r>
          </a:p>
        </p:txBody>
      </p:sp>
      <p:pic>
        <p:nvPicPr>
          <p:cNvPr id="22" name="Picture 21">
            <a:extLst>
              <a:ext uri="{FF2B5EF4-FFF2-40B4-BE49-F238E27FC236}">
                <a16:creationId xmlns:a16="http://schemas.microsoft.com/office/drawing/2014/main" id="{2DDF84BF-3291-8E4F-B2C6-13148E66501E}"/>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6364" b="95000" l="10000" r="90000">
                        <a14:foregroundMark x1="47500" y1="10795" x2="47500" y2="10795"/>
                        <a14:foregroundMark x1="55543" y1="8977" x2="55543" y2="8977"/>
                        <a14:foregroundMark x1="50109" y1="6250" x2="59674" y2="5795"/>
                        <a14:foregroundMark x1="59674" y1="5795" x2="70435" y2="6364"/>
                        <a14:foregroundMark x1="70435" y1="6364" x2="62391" y2="11364"/>
                        <a14:foregroundMark x1="62391" y1="11364" x2="50870" y2="12500"/>
                        <a14:foregroundMark x1="18043" y1="12955" x2="18043" y2="12955"/>
                        <a14:foregroundMark x1="17935" y1="12727" x2="19022" y2="12841"/>
                        <a14:foregroundMark x1="50543" y1="90795" x2="60978" y2="91591"/>
                        <a14:foregroundMark x1="60978" y1="91591" x2="62391" y2="91136"/>
                        <a14:foregroundMark x1="58370" y1="95000" x2="60761" y2="95000"/>
                      </a14:backgroundRemoval>
                    </a14:imgEffect>
                  </a14:imgLayer>
                </a14:imgProps>
              </a:ext>
            </a:extLst>
          </a:blip>
          <a:stretch>
            <a:fillRect/>
          </a:stretch>
        </p:blipFill>
        <p:spPr>
          <a:xfrm>
            <a:off x="8398933" y="2623761"/>
            <a:ext cx="482410" cy="589316"/>
          </a:xfrm>
          <a:prstGeom prst="rect">
            <a:avLst/>
          </a:prstGeom>
        </p:spPr>
      </p:pic>
      <p:cxnSp>
        <p:nvCxnSpPr>
          <p:cNvPr id="33" name="Straight Arrow Connector 32">
            <a:extLst>
              <a:ext uri="{FF2B5EF4-FFF2-40B4-BE49-F238E27FC236}">
                <a16:creationId xmlns:a16="http://schemas.microsoft.com/office/drawing/2014/main" id="{D43EB673-CB38-8E4A-823C-10D696DAAB36}"/>
              </a:ext>
            </a:extLst>
          </p:cNvPr>
          <p:cNvCxnSpPr>
            <a:cxnSpLocks/>
            <a:stCxn id="21" idx="3"/>
          </p:cNvCxnSpPr>
          <p:nvPr/>
        </p:nvCxnSpPr>
        <p:spPr bwMode="auto">
          <a:xfrm>
            <a:off x="7949757" y="2926629"/>
            <a:ext cx="576133" cy="0"/>
          </a:xfrm>
          <a:prstGeom prst="straightConnector1">
            <a:avLst/>
          </a:prstGeom>
          <a:solidFill>
            <a:srgbClr val="808080"/>
          </a:solidFill>
          <a:ln w="9525" cap="flat" cmpd="sng" algn="ctr">
            <a:solidFill>
              <a:srgbClr val="FF0000"/>
            </a:solidFill>
            <a:prstDash val="solid"/>
            <a:round/>
            <a:headEnd type="none" w="med" len="med"/>
            <a:tailEnd type="triangle"/>
          </a:ln>
          <a:effectLst/>
        </p:spPr>
      </p:cxnSp>
      <p:pic>
        <p:nvPicPr>
          <p:cNvPr id="29" name="Picture 28">
            <a:extLst>
              <a:ext uri="{FF2B5EF4-FFF2-40B4-BE49-F238E27FC236}">
                <a16:creationId xmlns:a16="http://schemas.microsoft.com/office/drawing/2014/main" id="{535231C6-5D8C-F343-AE00-57D98980777D}"/>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10000" b="90000" l="9333" r="90000">
                        <a14:foregroundMark x1="9333" y1="77000" x2="66000" y2="82667"/>
                        <a14:foregroundMark x1="54333" y1="34333" x2="54333" y2="34333"/>
                        <a14:foregroundMark x1="35667" y1="14000" x2="77667" y2="45333"/>
                        <a14:foregroundMark x1="77667" y1="45333" x2="37667" y2="18333"/>
                      </a14:backgroundRemoval>
                    </a14:imgEffect>
                  </a14:imgLayer>
                </a14:imgProps>
              </a:ext>
            </a:extLst>
          </a:blip>
          <a:stretch>
            <a:fillRect/>
          </a:stretch>
        </p:blipFill>
        <p:spPr>
          <a:xfrm>
            <a:off x="384151" y="2256553"/>
            <a:ext cx="914400" cy="914400"/>
          </a:xfrm>
          <a:prstGeom prst="rect">
            <a:avLst/>
          </a:prstGeom>
        </p:spPr>
      </p:pic>
      <p:sp>
        <p:nvSpPr>
          <p:cNvPr id="9" name="Rounded Rectangle 8">
            <a:extLst>
              <a:ext uri="{FF2B5EF4-FFF2-40B4-BE49-F238E27FC236}">
                <a16:creationId xmlns:a16="http://schemas.microsoft.com/office/drawing/2014/main" id="{1C9D56DC-0F2D-1D4E-A384-E9904C1CED11}"/>
              </a:ext>
            </a:extLst>
          </p:cNvPr>
          <p:cNvSpPr/>
          <p:nvPr/>
        </p:nvSpPr>
        <p:spPr bwMode="auto">
          <a:xfrm>
            <a:off x="381000" y="1733550"/>
            <a:ext cx="1306630" cy="391320"/>
          </a:xfrm>
          <a:prstGeom prst="roundRect">
            <a:avLst/>
          </a:prstGeom>
          <a:solidFill>
            <a:srgbClr val="D1C94D">
              <a:alpha val="89000"/>
            </a:srgbClr>
          </a:solidFill>
          <a:ln w="9525" cap="flat" cmpd="sng" algn="ctr">
            <a:solidFill>
              <a:schemeClr val="bg1">
                <a:lumMod val="6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solidFill>
                  <a:schemeClr val="accent2"/>
                </a:solidFill>
                <a:latin typeface="Arial" pitchFamily="-65" charset="0"/>
              </a:rPr>
              <a:t>Web browser</a:t>
            </a:r>
            <a:endParaRPr kumimoji="0" lang="en-US" sz="1600" b="0" i="0" u="none" strike="noStrike" cap="none" normalizeH="0" baseline="0" dirty="0">
              <a:ln>
                <a:noFill/>
              </a:ln>
              <a:solidFill>
                <a:schemeClr val="accent2"/>
              </a:solidFill>
              <a:effectLst/>
              <a:latin typeface="Arial" pitchFamily="-65" charset="0"/>
            </a:endParaRPr>
          </a:p>
        </p:txBody>
      </p:sp>
      <p:cxnSp>
        <p:nvCxnSpPr>
          <p:cNvPr id="28" name="Straight Arrow Connector 27">
            <a:extLst>
              <a:ext uri="{FF2B5EF4-FFF2-40B4-BE49-F238E27FC236}">
                <a16:creationId xmlns:a16="http://schemas.microsoft.com/office/drawing/2014/main" id="{3F85B10D-50B9-1E4E-B5E3-90C9319EA59D}"/>
              </a:ext>
            </a:extLst>
          </p:cNvPr>
          <p:cNvCxnSpPr>
            <a:cxnSpLocks/>
            <a:stCxn id="9" idx="2"/>
          </p:cNvCxnSpPr>
          <p:nvPr/>
        </p:nvCxnSpPr>
        <p:spPr bwMode="auto">
          <a:xfrm>
            <a:off x="1034315" y="2124870"/>
            <a:ext cx="0" cy="495687"/>
          </a:xfrm>
          <a:prstGeom prst="straightConnector1">
            <a:avLst/>
          </a:prstGeom>
          <a:solidFill>
            <a:srgbClr val="808080"/>
          </a:solidFill>
          <a:ln w="9525" cap="flat" cmpd="sng" algn="ctr">
            <a:solidFill>
              <a:srgbClr val="FF0000"/>
            </a:solidFill>
            <a:prstDash val="solid"/>
            <a:round/>
            <a:headEnd type="none" w="med" len="med"/>
            <a:tailEnd type="triangle"/>
          </a:ln>
          <a:effectLst/>
        </p:spPr>
      </p:cxnSp>
      <p:sp>
        <p:nvSpPr>
          <p:cNvPr id="35" name="Rectangle 34">
            <a:extLst>
              <a:ext uri="{FF2B5EF4-FFF2-40B4-BE49-F238E27FC236}">
                <a16:creationId xmlns:a16="http://schemas.microsoft.com/office/drawing/2014/main" id="{60A8CD2B-436A-8B43-8C09-34A5C4E25A4B}"/>
              </a:ext>
            </a:extLst>
          </p:cNvPr>
          <p:cNvSpPr/>
          <p:nvPr/>
        </p:nvSpPr>
        <p:spPr bwMode="auto">
          <a:xfrm>
            <a:off x="1051119" y="2182004"/>
            <a:ext cx="990600" cy="224316"/>
          </a:xfrm>
          <a:prstGeom prst="rect">
            <a:avLst/>
          </a:prstGeom>
          <a:solidFill>
            <a:schemeClr val="bg1"/>
          </a:solid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IP Datagram</a:t>
            </a:r>
          </a:p>
        </p:txBody>
      </p:sp>
      <p:grpSp>
        <p:nvGrpSpPr>
          <p:cNvPr id="43" name="Group 42">
            <a:extLst>
              <a:ext uri="{FF2B5EF4-FFF2-40B4-BE49-F238E27FC236}">
                <a16:creationId xmlns:a16="http://schemas.microsoft.com/office/drawing/2014/main" id="{7E716D9C-35EB-EC43-A341-0FBCBF103EE3}"/>
              </a:ext>
            </a:extLst>
          </p:cNvPr>
          <p:cNvGrpSpPr/>
          <p:nvPr/>
        </p:nvGrpSpPr>
        <p:grpSpPr>
          <a:xfrm>
            <a:off x="685803" y="2692006"/>
            <a:ext cx="7263954" cy="457200"/>
            <a:chOff x="1747727" y="2692006"/>
            <a:chExt cx="6202030" cy="457200"/>
          </a:xfrm>
        </p:grpSpPr>
        <p:sp>
          <p:nvSpPr>
            <p:cNvPr id="21" name="Rounded Rectangle 20">
              <a:extLst>
                <a:ext uri="{FF2B5EF4-FFF2-40B4-BE49-F238E27FC236}">
                  <a16:creationId xmlns:a16="http://schemas.microsoft.com/office/drawing/2014/main" id="{7AFA52B9-2699-FD42-90BC-CE7D5D369390}"/>
                </a:ext>
              </a:extLst>
            </p:cNvPr>
            <p:cNvSpPr/>
            <p:nvPr/>
          </p:nvSpPr>
          <p:spPr bwMode="auto">
            <a:xfrm>
              <a:off x="7187757" y="2795824"/>
              <a:ext cx="762000" cy="26161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a:ln>
                    <a:noFill/>
                  </a:ln>
                  <a:solidFill>
                    <a:schemeClr val="tx1"/>
                  </a:solidFill>
                  <a:effectLst/>
                  <a:latin typeface="Arial" pitchFamily="-65" charset="0"/>
                </a:rPr>
                <a:t>VPN </a:t>
              </a:r>
              <a:r>
                <a:rPr lang="en-US" sz="1050" dirty="0">
                  <a:latin typeface="Arial" pitchFamily="-65" charset="0"/>
                </a:rPr>
                <a:t>Server</a:t>
              </a:r>
              <a:endParaRPr kumimoji="0" lang="en-US" sz="1050" b="0" i="0" u="none" strike="noStrike" cap="none" normalizeH="0" baseline="0" dirty="0">
                <a:ln>
                  <a:noFill/>
                </a:ln>
                <a:solidFill>
                  <a:schemeClr val="tx1"/>
                </a:solidFill>
                <a:effectLst/>
                <a:latin typeface="Arial" pitchFamily="-65" charset="0"/>
              </a:endParaRPr>
            </a:p>
          </p:txBody>
        </p:sp>
        <p:sp>
          <p:nvSpPr>
            <p:cNvPr id="12" name="Rounded Rectangle 11">
              <a:extLst>
                <a:ext uri="{FF2B5EF4-FFF2-40B4-BE49-F238E27FC236}">
                  <a16:creationId xmlns:a16="http://schemas.microsoft.com/office/drawing/2014/main" id="{1B4A6D7A-E69B-0D4B-A8BB-631157CEFD6D}"/>
                </a:ext>
              </a:extLst>
            </p:cNvPr>
            <p:cNvSpPr/>
            <p:nvPr/>
          </p:nvSpPr>
          <p:spPr bwMode="auto">
            <a:xfrm>
              <a:off x="1747727" y="2795824"/>
              <a:ext cx="762000" cy="26161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a:ln>
                    <a:noFill/>
                  </a:ln>
                  <a:solidFill>
                    <a:schemeClr val="tx1"/>
                  </a:solidFill>
                  <a:effectLst/>
                  <a:latin typeface="Arial" pitchFamily="-65" charset="0"/>
                </a:rPr>
                <a:t>VPN </a:t>
              </a:r>
              <a:r>
                <a:rPr lang="en-US" sz="1050" dirty="0">
                  <a:latin typeface="Arial" pitchFamily="-65" charset="0"/>
                </a:rPr>
                <a:t>Client</a:t>
              </a:r>
              <a:endParaRPr kumimoji="0" lang="en-US" sz="1050" b="0" i="0" u="none" strike="noStrike" cap="none" normalizeH="0" baseline="0" dirty="0">
                <a:ln>
                  <a:noFill/>
                </a:ln>
                <a:solidFill>
                  <a:schemeClr val="tx1"/>
                </a:solidFill>
                <a:effectLst/>
                <a:latin typeface="Arial" pitchFamily="-65" charset="0"/>
              </a:endParaRPr>
            </a:p>
          </p:txBody>
        </p:sp>
        <p:sp>
          <p:nvSpPr>
            <p:cNvPr id="26" name="Can 25">
              <a:extLst>
                <a:ext uri="{FF2B5EF4-FFF2-40B4-BE49-F238E27FC236}">
                  <a16:creationId xmlns:a16="http://schemas.microsoft.com/office/drawing/2014/main" id="{09E8731F-F0D4-1C4E-B33B-85CE339AF848}"/>
                </a:ext>
              </a:extLst>
            </p:cNvPr>
            <p:cNvSpPr/>
            <p:nvPr/>
          </p:nvSpPr>
          <p:spPr bwMode="auto">
            <a:xfrm rot="5400000">
              <a:off x="4603482" y="690553"/>
              <a:ext cx="457200" cy="4460105"/>
            </a:xfrm>
            <a:prstGeom prst="can">
              <a:avLst/>
            </a:prstGeom>
            <a:solidFill>
              <a:schemeClr val="accent2">
                <a:lumMod val="20000"/>
                <a:lumOff val="80000"/>
                <a:alpha val="63000"/>
              </a:schemeClr>
            </a:solidFill>
            <a:ln w="9525" cap="flat" cmpd="sng" algn="ctr">
              <a:solidFill>
                <a:schemeClr val="accent2">
                  <a:lumMod val="7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31" name="Straight Arrow Connector 30">
              <a:extLst>
                <a:ext uri="{FF2B5EF4-FFF2-40B4-BE49-F238E27FC236}">
                  <a16:creationId xmlns:a16="http://schemas.microsoft.com/office/drawing/2014/main" id="{D6FAC02E-9F16-2840-9C9D-98C8A336F43C}"/>
                </a:ext>
              </a:extLst>
            </p:cNvPr>
            <p:cNvCxnSpPr>
              <a:stCxn id="12" idx="3"/>
              <a:endCxn id="21" idx="1"/>
            </p:cNvCxnSpPr>
            <p:nvPr/>
          </p:nvCxnSpPr>
          <p:spPr bwMode="auto">
            <a:xfrm>
              <a:off x="2509727" y="2926629"/>
              <a:ext cx="4678030" cy="0"/>
            </a:xfrm>
            <a:prstGeom prst="straightConnector1">
              <a:avLst/>
            </a:prstGeom>
            <a:solidFill>
              <a:srgbClr val="808080"/>
            </a:solidFill>
            <a:ln w="28575" cap="flat" cmpd="sng" algn="ctr">
              <a:solidFill>
                <a:srgbClr val="92D050"/>
              </a:solidFill>
              <a:prstDash val="solid"/>
              <a:round/>
              <a:headEnd type="none" w="med" len="med"/>
              <a:tailEnd type="triangle"/>
            </a:ln>
            <a:effectLst/>
          </p:spPr>
        </p:cxnSp>
      </p:grpSp>
      <p:grpSp>
        <p:nvGrpSpPr>
          <p:cNvPr id="45" name="Group 44">
            <a:extLst>
              <a:ext uri="{FF2B5EF4-FFF2-40B4-BE49-F238E27FC236}">
                <a16:creationId xmlns:a16="http://schemas.microsoft.com/office/drawing/2014/main" id="{4808A00D-64B3-E04D-86DD-1A2E496D8F7F}"/>
              </a:ext>
            </a:extLst>
          </p:cNvPr>
          <p:cNvGrpSpPr/>
          <p:nvPr/>
        </p:nvGrpSpPr>
        <p:grpSpPr>
          <a:xfrm>
            <a:off x="3352800" y="2273559"/>
            <a:ext cx="1371600" cy="625884"/>
            <a:chOff x="3352800" y="2273559"/>
            <a:chExt cx="1371600" cy="625884"/>
          </a:xfrm>
        </p:grpSpPr>
        <p:grpSp>
          <p:nvGrpSpPr>
            <p:cNvPr id="44" name="Group 43">
              <a:extLst>
                <a:ext uri="{FF2B5EF4-FFF2-40B4-BE49-F238E27FC236}">
                  <a16:creationId xmlns:a16="http://schemas.microsoft.com/office/drawing/2014/main" id="{C7B8A6C0-234E-4B4E-BC87-0CA229087CFC}"/>
                </a:ext>
              </a:extLst>
            </p:cNvPr>
            <p:cNvGrpSpPr/>
            <p:nvPr/>
          </p:nvGrpSpPr>
          <p:grpSpPr>
            <a:xfrm>
              <a:off x="3352800" y="2273559"/>
              <a:ext cx="1371600" cy="625884"/>
              <a:chOff x="3352800" y="2273559"/>
              <a:chExt cx="1371600" cy="625884"/>
            </a:xfrm>
          </p:grpSpPr>
          <p:grpSp>
            <p:nvGrpSpPr>
              <p:cNvPr id="41" name="Group 40">
                <a:extLst>
                  <a:ext uri="{FF2B5EF4-FFF2-40B4-BE49-F238E27FC236}">
                    <a16:creationId xmlns:a16="http://schemas.microsoft.com/office/drawing/2014/main" id="{8F49D65E-513C-9C44-AE3E-75065F770B45}"/>
                  </a:ext>
                </a:extLst>
              </p:cNvPr>
              <p:cNvGrpSpPr/>
              <p:nvPr/>
            </p:nvGrpSpPr>
            <p:grpSpPr>
              <a:xfrm>
                <a:off x="3352800" y="2537341"/>
                <a:ext cx="1371600" cy="362102"/>
                <a:chOff x="3733800" y="1240829"/>
                <a:chExt cx="1371600" cy="362102"/>
              </a:xfrm>
              <a:solidFill>
                <a:schemeClr val="accent6">
                  <a:lumMod val="60000"/>
                  <a:lumOff val="40000"/>
                </a:schemeClr>
              </a:solidFill>
            </p:grpSpPr>
            <p:sp>
              <p:nvSpPr>
                <p:cNvPr id="39" name="Rectangle 38">
                  <a:extLst>
                    <a:ext uri="{FF2B5EF4-FFF2-40B4-BE49-F238E27FC236}">
                      <a16:creationId xmlns:a16="http://schemas.microsoft.com/office/drawing/2014/main" id="{C71EB5EA-6A09-964E-B088-4BADAC10460A}"/>
                    </a:ext>
                  </a:extLst>
                </p:cNvPr>
                <p:cNvSpPr/>
                <p:nvPr/>
              </p:nvSpPr>
              <p:spPr bwMode="auto">
                <a:xfrm>
                  <a:off x="3733800" y="1240829"/>
                  <a:ext cx="1371600" cy="362102"/>
                </a:xfrm>
                <a:prstGeom prst="rect">
                  <a:avLst/>
                </a:prstGeom>
                <a:grp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ndParaRPr>
                </a:p>
              </p:txBody>
            </p:sp>
            <p:sp>
              <p:nvSpPr>
                <p:cNvPr id="40" name="Rectangle 39">
                  <a:extLst>
                    <a:ext uri="{FF2B5EF4-FFF2-40B4-BE49-F238E27FC236}">
                      <a16:creationId xmlns:a16="http://schemas.microsoft.com/office/drawing/2014/main" id="{B3E0F067-817C-8942-8CA7-F916E41367A4}"/>
                    </a:ext>
                  </a:extLst>
                </p:cNvPr>
                <p:cNvSpPr/>
                <p:nvPr/>
              </p:nvSpPr>
              <p:spPr bwMode="auto">
                <a:xfrm>
                  <a:off x="4774404" y="1240829"/>
                  <a:ext cx="330996" cy="362102"/>
                </a:xfrm>
                <a:prstGeom prst="rect">
                  <a:avLst/>
                </a:prstGeom>
                <a:grp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Arial" pitchFamily="-65" charset="0"/>
                    </a:rPr>
                    <a:t>Tunnel</a:t>
                  </a:r>
                </a:p>
                <a:p>
                  <a:pPr marL="0" marR="0" indent="0" algn="ctr" defTabSz="914400" rtl="0" eaLnBrk="1" fontAlgn="base" latinLnBrk="0" hangingPunct="1">
                    <a:lnSpc>
                      <a:spcPct val="100000"/>
                    </a:lnSpc>
                    <a:spcBef>
                      <a:spcPct val="0"/>
                    </a:spcBef>
                    <a:spcAft>
                      <a:spcPct val="0"/>
                    </a:spcAft>
                    <a:buClrTx/>
                    <a:buSzTx/>
                    <a:buFontTx/>
                    <a:buNone/>
                    <a:tabLst/>
                  </a:pPr>
                  <a:r>
                    <a:rPr lang="en-US" sz="900" dirty="0" err="1">
                      <a:solidFill>
                        <a:schemeClr val="bg1"/>
                      </a:solidFill>
                      <a:latin typeface="Arial" pitchFamily="-65" charset="0"/>
                    </a:rPr>
                    <a:t>Hdr</a:t>
                  </a:r>
                  <a:endParaRPr kumimoji="0" lang="en-US" sz="1200" b="0" i="0" u="none" strike="noStrike" cap="none" normalizeH="0" baseline="0" dirty="0">
                    <a:ln>
                      <a:noFill/>
                    </a:ln>
                    <a:solidFill>
                      <a:schemeClr val="bg1"/>
                    </a:solidFill>
                    <a:effectLst/>
                    <a:latin typeface="Arial" pitchFamily="-65" charset="0"/>
                  </a:endParaRPr>
                </a:p>
              </p:txBody>
            </p:sp>
          </p:grpSp>
          <p:sp>
            <p:nvSpPr>
              <p:cNvPr id="42" name="TextBox 41">
                <a:extLst>
                  <a:ext uri="{FF2B5EF4-FFF2-40B4-BE49-F238E27FC236}">
                    <a16:creationId xmlns:a16="http://schemas.microsoft.com/office/drawing/2014/main" id="{EFD32B93-DE42-4242-A479-E23D243AF845}"/>
                  </a:ext>
                </a:extLst>
              </p:cNvPr>
              <p:cNvSpPr txBox="1"/>
              <p:nvPr/>
            </p:nvSpPr>
            <p:spPr>
              <a:xfrm>
                <a:off x="3511007" y="2273559"/>
                <a:ext cx="1156022" cy="307777"/>
              </a:xfrm>
              <a:prstGeom prst="rect">
                <a:avLst/>
              </a:prstGeom>
              <a:noFill/>
            </p:spPr>
            <p:txBody>
              <a:bodyPr wrap="none" rtlCol="0">
                <a:spAutoFit/>
              </a:bodyPr>
              <a:lstStyle/>
              <a:p>
                <a:r>
                  <a:rPr lang="en-US" sz="1400" dirty="0"/>
                  <a:t>IP datagram</a:t>
                </a:r>
              </a:p>
            </p:txBody>
          </p:sp>
        </p:grpSp>
        <p:sp>
          <p:nvSpPr>
            <p:cNvPr id="36" name="Rectangle 35">
              <a:extLst>
                <a:ext uri="{FF2B5EF4-FFF2-40B4-BE49-F238E27FC236}">
                  <a16:creationId xmlns:a16="http://schemas.microsoft.com/office/drawing/2014/main" id="{677945CA-4893-C44E-B1D0-679EE0941900}"/>
                </a:ext>
              </a:extLst>
            </p:cNvPr>
            <p:cNvSpPr/>
            <p:nvPr/>
          </p:nvSpPr>
          <p:spPr bwMode="auto">
            <a:xfrm>
              <a:off x="3384256" y="2601595"/>
              <a:ext cx="990600" cy="224316"/>
            </a:xfrm>
            <a:prstGeom prst="rect">
              <a:avLst/>
            </a:prstGeom>
            <a:solidFill>
              <a:schemeClr val="bg1"/>
            </a:solid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IP Datagram</a:t>
              </a:r>
            </a:p>
          </p:txBody>
        </p:sp>
      </p:grpSp>
    </p:spTree>
    <p:extLst>
      <p:ext uri="{BB962C8B-B14F-4D97-AF65-F5344CB8AC3E}">
        <p14:creationId xmlns:p14="http://schemas.microsoft.com/office/powerpoint/2010/main" val="1573804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ipe(up)">
                                      <p:cBhvr>
                                        <p:cTn id="11" dur="500"/>
                                        <p:tgtEl>
                                          <p:spTgt spid="28"/>
                                        </p:tgtEl>
                                      </p:cBhvr>
                                    </p:animEffect>
                                  </p:childTnLst>
                                </p:cTn>
                              </p:par>
                            </p:childTnLst>
                          </p:cTn>
                        </p:par>
                        <p:par>
                          <p:cTn id="12" fill="hold">
                            <p:stCondLst>
                              <p:cond delay="500"/>
                            </p:stCondLst>
                            <p:childTnLst>
                              <p:par>
                                <p:cTn id="13" presetID="1" presetClass="entr" presetSubtype="0"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wipe(left)">
                                      <p:cBhvr>
                                        <p:cTn id="2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BF494-F6AF-7849-8BEE-1A547701C186}"/>
              </a:ext>
            </a:extLst>
          </p:cNvPr>
          <p:cNvSpPr>
            <a:spLocks noGrp="1"/>
          </p:cNvSpPr>
          <p:nvPr>
            <p:ph type="title"/>
          </p:nvPr>
        </p:nvSpPr>
        <p:spPr/>
        <p:txBody>
          <a:bodyPr/>
          <a:lstStyle/>
          <a:p>
            <a:r>
              <a:rPr lang="en-US" dirty="0"/>
              <a:t>Example: Virtual Private Network (VPN)</a:t>
            </a:r>
          </a:p>
        </p:txBody>
      </p:sp>
      <p:sp>
        <p:nvSpPr>
          <p:cNvPr id="4" name="Slide Number Placeholder 3">
            <a:extLst>
              <a:ext uri="{FF2B5EF4-FFF2-40B4-BE49-F238E27FC236}">
                <a16:creationId xmlns:a16="http://schemas.microsoft.com/office/drawing/2014/main" id="{E49A1ABF-18FA-AA49-8B93-CF51A798AB9E}"/>
              </a:ext>
            </a:extLst>
          </p:cNvPr>
          <p:cNvSpPr>
            <a:spLocks noGrp="1"/>
          </p:cNvSpPr>
          <p:nvPr>
            <p:ph type="sldNum" sz="quarter" idx="10"/>
          </p:nvPr>
        </p:nvSpPr>
        <p:spPr/>
        <p:txBody>
          <a:bodyPr/>
          <a:lstStyle/>
          <a:p>
            <a:fld id="{5328B5F4-9676-1D47-98AA-AF6FFDAECEFB}" type="slidenum">
              <a:rPr lang="en-US" altLang="en-US" smtClean="0"/>
              <a:pPr/>
              <a:t>12</a:t>
            </a:fld>
            <a:endParaRPr lang="en-US" altLang="en-US"/>
          </a:p>
        </p:txBody>
      </p:sp>
      <p:pic>
        <p:nvPicPr>
          <p:cNvPr id="6" name="Picture 5">
            <a:extLst>
              <a:ext uri="{FF2B5EF4-FFF2-40B4-BE49-F238E27FC236}">
                <a16:creationId xmlns:a16="http://schemas.microsoft.com/office/drawing/2014/main" id="{47161A1B-283B-7B4D-BE7A-553650DD2F2F}"/>
              </a:ext>
            </a:extLst>
          </p:cNvPr>
          <p:cNvPicPr>
            <a:picLocks noChangeAspect="1"/>
          </p:cNvPicPr>
          <p:nvPr/>
        </p:nvPicPr>
        <p:blipFill>
          <a:blip r:embed="rId3">
            <a:alphaModFix amt="13000"/>
          </a:blip>
          <a:stretch>
            <a:fillRect/>
          </a:stretch>
        </p:blipFill>
        <p:spPr>
          <a:xfrm>
            <a:off x="-829679" y="1846703"/>
            <a:ext cx="4025502" cy="2342968"/>
          </a:xfrm>
          <a:prstGeom prst="rect">
            <a:avLst/>
          </a:prstGeom>
          <a:effectLst/>
        </p:spPr>
      </p:pic>
      <p:pic>
        <p:nvPicPr>
          <p:cNvPr id="8" name="Picture 7">
            <a:extLst>
              <a:ext uri="{FF2B5EF4-FFF2-40B4-BE49-F238E27FC236}">
                <a16:creationId xmlns:a16="http://schemas.microsoft.com/office/drawing/2014/main" id="{D9C4A26B-E519-0B49-807B-3068E2807863}"/>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9333" r="90000">
                        <a14:foregroundMark x1="9333" y1="77000" x2="66000" y2="82667"/>
                        <a14:foregroundMark x1="54333" y1="34333" x2="54333" y2="34333"/>
                        <a14:foregroundMark x1="35667" y1="14000" x2="77667" y2="45333"/>
                        <a14:foregroundMark x1="77667" y1="45333" x2="37667" y2="18333"/>
                      </a14:backgroundRemoval>
                    </a14:imgEffect>
                  </a14:imgLayer>
                </a14:imgProps>
              </a:ext>
            </a:extLst>
          </a:blip>
          <a:stretch>
            <a:fillRect/>
          </a:stretch>
        </p:blipFill>
        <p:spPr>
          <a:xfrm>
            <a:off x="384151" y="2256553"/>
            <a:ext cx="914400" cy="914400"/>
          </a:xfrm>
          <a:prstGeom prst="rect">
            <a:avLst/>
          </a:prstGeom>
        </p:spPr>
      </p:pic>
      <p:pic>
        <p:nvPicPr>
          <p:cNvPr id="14" name="Picture 13" descr="A picture containing light&#10;&#10;Description automatically generated">
            <a:extLst>
              <a:ext uri="{FF2B5EF4-FFF2-40B4-BE49-F238E27FC236}">
                <a16:creationId xmlns:a16="http://schemas.microsoft.com/office/drawing/2014/main" id="{6E6FD0F9-512F-A94D-BC29-532E749F33D8}"/>
              </a:ext>
            </a:extLst>
          </p:cNvPr>
          <p:cNvPicPr>
            <a:picLocks noChangeAspect="1"/>
          </p:cNvPicPr>
          <p:nvPr/>
        </p:nvPicPr>
        <p:blipFill>
          <a:blip r:embed="rId6"/>
          <a:stretch>
            <a:fillRect/>
          </a:stretch>
        </p:blipFill>
        <p:spPr>
          <a:xfrm>
            <a:off x="4181996" y="2131174"/>
            <a:ext cx="2469752" cy="1219200"/>
          </a:xfrm>
          <a:prstGeom prst="rect">
            <a:avLst/>
          </a:prstGeom>
        </p:spPr>
      </p:pic>
      <p:sp>
        <p:nvSpPr>
          <p:cNvPr id="15" name="TextBox 14">
            <a:extLst>
              <a:ext uri="{FF2B5EF4-FFF2-40B4-BE49-F238E27FC236}">
                <a16:creationId xmlns:a16="http://schemas.microsoft.com/office/drawing/2014/main" id="{B902041F-316A-EE4D-B5E3-105D6B58E75C}"/>
              </a:ext>
            </a:extLst>
          </p:cNvPr>
          <p:cNvSpPr txBox="1"/>
          <p:nvPr/>
        </p:nvSpPr>
        <p:spPr>
          <a:xfrm>
            <a:off x="4258970" y="3326410"/>
            <a:ext cx="1841898" cy="400110"/>
          </a:xfrm>
          <a:prstGeom prst="rect">
            <a:avLst/>
          </a:prstGeom>
          <a:noFill/>
        </p:spPr>
        <p:txBody>
          <a:bodyPr wrap="square" rtlCol="0">
            <a:spAutoFit/>
          </a:bodyPr>
          <a:lstStyle/>
          <a:p>
            <a:r>
              <a:rPr lang="en-US" dirty="0"/>
              <a:t>Public Internet</a:t>
            </a:r>
          </a:p>
        </p:txBody>
      </p:sp>
      <p:pic>
        <p:nvPicPr>
          <p:cNvPr id="17" name="Picture 16">
            <a:extLst>
              <a:ext uri="{FF2B5EF4-FFF2-40B4-BE49-F238E27FC236}">
                <a16:creationId xmlns:a16="http://schemas.microsoft.com/office/drawing/2014/main" id="{910FF17E-35B1-214B-B7B6-4EE67EE336E1}"/>
              </a:ext>
            </a:extLst>
          </p:cNvPr>
          <p:cNvPicPr>
            <a:picLocks noChangeAspect="1"/>
          </p:cNvPicPr>
          <p:nvPr/>
        </p:nvPicPr>
        <p:blipFill>
          <a:blip r:embed="rId7"/>
          <a:stretch>
            <a:fillRect/>
          </a:stretch>
        </p:blipFill>
        <p:spPr>
          <a:xfrm>
            <a:off x="7439001" y="2098677"/>
            <a:ext cx="1476399" cy="1581150"/>
          </a:xfrm>
          <a:prstGeom prst="rect">
            <a:avLst/>
          </a:prstGeom>
        </p:spPr>
      </p:pic>
      <p:sp>
        <p:nvSpPr>
          <p:cNvPr id="18" name="TextBox 17">
            <a:extLst>
              <a:ext uri="{FF2B5EF4-FFF2-40B4-BE49-F238E27FC236}">
                <a16:creationId xmlns:a16="http://schemas.microsoft.com/office/drawing/2014/main" id="{44EDD92D-DB45-2144-8238-03B5F0F1C6E8}"/>
              </a:ext>
            </a:extLst>
          </p:cNvPr>
          <p:cNvSpPr txBox="1"/>
          <p:nvPr/>
        </p:nvSpPr>
        <p:spPr>
          <a:xfrm>
            <a:off x="7537996" y="3621419"/>
            <a:ext cx="1462260" cy="338554"/>
          </a:xfrm>
          <a:prstGeom prst="rect">
            <a:avLst/>
          </a:prstGeom>
          <a:noFill/>
        </p:spPr>
        <p:txBody>
          <a:bodyPr wrap="none" rtlCol="0">
            <a:spAutoFit/>
          </a:bodyPr>
          <a:lstStyle/>
          <a:p>
            <a:r>
              <a:rPr lang="en-US" sz="1600" dirty="0"/>
              <a:t>Corporate HQ</a:t>
            </a:r>
          </a:p>
        </p:txBody>
      </p:sp>
      <p:pic>
        <p:nvPicPr>
          <p:cNvPr id="22" name="Picture 21">
            <a:extLst>
              <a:ext uri="{FF2B5EF4-FFF2-40B4-BE49-F238E27FC236}">
                <a16:creationId xmlns:a16="http://schemas.microsoft.com/office/drawing/2014/main" id="{2DDF84BF-3291-8E4F-B2C6-13148E66501E}"/>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6364" b="95000" l="10000" r="90000">
                        <a14:foregroundMark x1="47500" y1="10795" x2="47500" y2="10795"/>
                        <a14:foregroundMark x1="55543" y1="8977" x2="55543" y2="8977"/>
                        <a14:foregroundMark x1="50109" y1="6250" x2="59674" y2="5795"/>
                        <a14:foregroundMark x1="59674" y1="5795" x2="70435" y2="6364"/>
                        <a14:foregroundMark x1="70435" y1="6364" x2="62391" y2="11364"/>
                        <a14:foregroundMark x1="62391" y1="11364" x2="50870" y2="12500"/>
                        <a14:foregroundMark x1="18043" y1="12955" x2="18043" y2="12955"/>
                        <a14:foregroundMark x1="17935" y1="12727" x2="19022" y2="12841"/>
                        <a14:foregroundMark x1="50543" y1="90795" x2="60978" y2="91591"/>
                        <a14:foregroundMark x1="60978" y1="91591" x2="62391" y2="91136"/>
                        <a14:foregroundMark x1="58370" y1="95000" x2="60761" y2="95000"/>
                      </a14:backgroundRemoval>
                    </a14:imgEffect>
                  </a14:imgLayer>
                </a14:imgProps>
              </a:ext>
            </a:extLst>
          </a:blip>
          <a:stretch>
            <a:fillRect/>
          </a:stretch>
        </p:blipFill>
        <p:spPr>
          <a:xfrm>
            <a:off x="8398933" y="2623761"/>
            <a:ext cx="482410" cy="589316"/>
          </a:xfrm>
          <a:prstGeom prst="rect">
            <a:avLst/>
          </a:prstGeom>
        </p:spPr>
      </p:pic>
      <p:grpSp>
        <p:nvGrpSpPr>
          <p:cNvPr id="43" name="Group 42">
            <a:extLst>
              <a:ext uri="{FF2B5EF4-FFF2-40B4-BE49-F238E27FC236}">
                <a16:creationId xmlns:a16="http://schemas.microsoft.com/office/drawing/2014/main" id="{7E716D9C-35EB-EC43-A341-0FBCBF103EE3}"/>
              </a:ext>
            </a:extLst>
          </p:cNvPr>
          <p:cNvGrpSpPr/>
          <p:nvPr/>
        </p:nvGrpSpPr>
        <p:grpSpPr>
          <a:xfrm>
            <a:off x="579041" y="2692006"/>
            <a:ext cx="7370716" cy="457200"/>
            <a:chOff x="579041" y="2692006"/>
            <a:chExt cx="7370716" cy="457200"/>
          </a:xfrm>
        </p:grpSpPr>
        <p:sp>
          <p:nvSpPr>
            <p:cNvPr id="21" name="Rounded Rectangle 20">
              <a:extLst>
                <a:ext uri="{FF2B5EF4-FFF2-40B4-BE49-F238E27FC236}">
                  <a16:creationId xmlns:a16="http://schemas.microsoft.com/office/drawing/2014/main" id="{7AFA52B9-2699-FD42-90BC-CE7D5D369390}"/>
                </a:ext>
              </a:extLst>
            </p:cNvPr>
            <p:cNvSpPr/>
            <p:nvPr/>
          </p:nvSpPr>
          <p:spPr bwMode="auto">
            <a:xfrm>
              <a:off x="7187757" y="2795824"/>
              <a:ext cx="762000" cy="26161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a:ln>
                    <a:noFill/>
                  </a:ln>
                  <a:solidFill>
                    <a:schemeClr val="tx1"/>
                  </a:solidFill>
                  <a:effectLst/>
                  <a:latin typeface="Arial" pitchFamily="-65" charset="0"/>
                </a:rPr>
                <a:t>VPN </a:t>
              </a:r>
              <a:r>
                <a:rPr lang="en-US" sz="1050" dirty="0">
                  <a:latin typeface="Arial" pitchFamily="-65" charset="0"/>
                </a:rPr>
                <a:t>Server</a:t>
              </a:r>
              <a:endParaRPr kumimoji="0" lang="en-US" sz="1050" b="0" i="0" u="none" strike="noStrike" cap="none" normalizeH="0" baseline="0" dirty="0">
                <a:ln>
                  <a:noFill/>
                </a:ln>
                <a:solidFill>
                  <a:schemeClr val="tx1"/>
                </a:solidFill>
                <a:effectLst/>
                <a:latin typeface="Arial" pitchFamily="-65" charset="0"/>
              </a:endParaRPr>
            </a:p>
          </p:txBody>
        </p:sp>
        <p:sp>
          <p:nvSpPr>
            <p:cNvPr id="12" name="Rounded Rectangle 11">
              <a:extLst>
                <a:ext uri="{FF2B5EF4-FFF2-40B4-BE49-F238E27FC236}">
                  <a16:creationId xmlns:a16="http://schemas.microsoft.com/office/drawing/2014/main" id="{1B4A6D7A-E69B-0D4B-A8BB-631157CEFD6D}"/>
                </a:ext>
              </a:extLst>
            </p:cNvPr>
            <p:cNvSpPr/>
            <p:nvPr/>
          </p:nvSpPr>
          <p:spPr bwMode="auto">
            <a:xfrm>
              <a:off x="579041" y="2758447"/>
              <a:ext cx="762000" cy="26161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a:ln>
                    <a:noFill/>
                  </a:ln>
                  <a:solidFill>
                    <a:schemeClr val="tx1"/>
                  </a:solidFill>
                  <a:effectLst/>
                  <a:latin typeface="Arial" pitchFamily="-65" charset="0"/>
                </a:rPr>
                <a:t>VPN </a:t>
              </a:r>
              <a:r>
                <a:rPr lang="en-US" sz="1050" dirty="0">
                  <a:latin typeface="Arial" pitchFamily="-65" charset="0"/>
                </a:rPr>
                <a:t>Client</a:t>
              </a:r>
              <a:endParaRPr kumimoji="0" lang="en-US" sz="1050" b="0" i="0" u="none" strike="noStrike" cap="none" normalizeH="0" baseline="0" dirty="0">
                <a:ln>
                  <a:noFill/>
                </a:ln>
                <a:solidFill>
                  <a:schemeClr val="tx1"/>
                </a:solidFill>
                <a:effectLst/>
                <a:latin typeface="Arial" pitchFamily="-65" charset="0"/>
              </a:endParaRPr>
            </a:p>
          </p:txBody>
        </p:sp>
        <p:sp>
          <p:nvSpPr>
            <p:cNvPr id="26" name="Can 25">
              <a:extLst>
                <a:ext uri="{FF2B5EF4-FFF2-40B4-BE49-F238E27FC236}">
                  <a16:creationId xmlns:a16="http://schemas.microsoft.com/office/drawing/2014/main" id="{09E8731F-F0D4-1C4E-B33B-85CE339AF848}"/>
                </a:ext>
              </a:extLst>
            </p:cNvPr>
            <p:cNvSpPr/>
            <p:nvPr/>
          </p:nvSpPr>
          <p:spPr bwMode="auto">
            <a:xfrm rot="5400000">
              <a:off x="4603482" y="690553"/>
              <a:ext cx="457200" cy="4460105"/>
            </a:xfrm>
            <a:prstGeom prst="can">
              <a:avLst/>
            </a:prstGeom>
            <a:solidFill>
              <a:schemeClr val="accent2">
                <a:lumMod val="20000"/>
                <a:lumOff val="80000"/>
                <a:alpha val="63000"/>
              </a:schemeClr>
            </a:solidFill>
            <a:ln w="9525" cap="flat" cmpd="sng" algn="ctr">
              <a:solidFill>
                <a:schemeClr val="accent2">
                  <a:lumMod val="7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31" name="Straight Arrow Connector 30">
              <a:extLst>
                <a:ext uri="{FF2B5EF4-FFF2-40B4-BE49-F238E27FC236}">
                  <a16:creationId xmlns:a16="http://schemas.microsoft.com/office/drawing/2014/main" id="{D6FAC02E-9F16-2840-9C9D-98C8A336F43C}"/>
                </a:ext>
              </a:extLst>
            </p:cNvPr>
            <p:cNvCxnSpPr>
              <a:cxnSpLocks/>
              <a:stCxn id="12" idx="3"/>
              <a:endCxn id="21" idx="1"/>
            </p:cNvCxnSpPr>
            <p:nvPr/>
          </p:nvCxnSpPr>
          <p:spPr bwMode="auto">
            <a:xfrm>
              <a:off x="1341041" y="2889252"/>
              <a:ext cx="5846716" cy="37377"/>
            </a:xfrm>
            <a:prstGeom prst="straightConnector1">
              <a:avLst/>
            </a:prstGeom>
            <a:solidFill>
              <a:srgbClr val="808080"/>
            </a:solidFill>
            <a:ln w="28575" cap="flat" cmpd="sng" algn="ctr">
              <a:solidFill>
                <a:srgbClr val="92D050"/>
              </a:solidFill>
              <a:prstDash val="solid"/>
              <a:round/>
              <a:headEnd type="none" w="med" len="med"/>
              <a:tailEnd type="triangle"/>
            </a:ln>
            <a:effectLst/>
          </p:spPr>
        </p:cxnSp>
      </p:grpSp>
      <p:cxnSp>
        <p:nvCxnSpPr>
          <p:cNvPr id="33" name="Straight Arrow Connector 32">
            <a:extLst>
              <a:ext uri="{FF2B5EF4-FFF2-40B4-BE49-F238E27FC236}">
                <a16:creationId xmlns:a16="http://schemas.microsoft.com/office/drawing/2014/main" id="{D43EB673-CB38-8E4A-823C-10D696DAAB36}"/>
              </a:ext>
            </a:extLst>
          </p:cNvPr>
          <p:cNvCxnSpPr>
            <a:cxnSpLocks/>
            <a:stCxn id="21" idx="3"/>
          </p:cNvCxnSpPr>
          <p:nvPr/>
        </p:nvCxnSpPr>
        <p:spPr bwMode="auto">
          <a:xfrm>
            <a:off x="7949757" y="2926629"/>
            <a:ext cx="576133" cy="0"/>
          </a:xfrm>
          <a:prstGeom prst="straightConnector1">
            <a:avLst/>
          </a:prstGeom>
          <a:solidFill>
            <a:srgbClr val="808080"/>
          </a:solidFill>
          <a:ln w="9525" cap="flat" cmpd="sng" algn="ctr">
            <a:solidFill>
              <a:srgbClr val="FF0000"/>
            </a:solidFill>
            <a:prstDash val="solid"/>
            <a:round/>
            <a:headEnd type="none" w="med" len="med"/>
            <a:tailEnd type="triangle"/>
          </a:ln>
          <a:effectLst/>
        </p:spPr>
      </p:cxnSp>
      <p:sp>
        <p:nvSpPr>
          <p:cNvPr id="35" name="Rectangle 34">
            <a:extLst>
              <a:ext uri="{FF2B5EF4-FFF2-40B4-BE49-F238E27FC236}">
                <a16:creationId xmlns:a16="http://schemas.microsoft.com/office/drawing/2014/main" id="{60A8CD2B-436A-8B43-8C09-34A5C4E25A4B}"/>
              </a:ext>
            </a:extLst>
          </p:cNvPr>
          <p:cNvSpPr/>
          <p:nvPr/>
        </p:nvSpPr>
        <p:spPr bwMode="auto">
          <a:xfrm>
            <a:off x="1069807" y="2435508"/>
            <a:ext cx="990600" cy="224316"/>
          </a:xfrm>
          <a:prstGeom prst="rect">
            <a:avLst/>
          </a:prstGeom>
          <a:solidFill>
            <a:schemeClr val="bg1"/>
          </a:solid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IP Datagram</a:t>
            </a:r>
          </a:p>
        </p:txBody>
      </p:sp>
      <p:grpSp>
        <p:nvGrpSpPr>
          <p:cNvPr id="45" name="Group 44">
            <a:extLst>
              <a:ext uri="{FF2B5EF4-FFF2-40B4-BE49-F238E27FC236}">
                <a16:creationId xmlns:a16="http://schemas.microsoft.com/office/drawing/2014/main" id="{4808A00D-64B3-E04D-86DD-1A2E496D8F7F}"/>
              </a:ext>
            </a:extLst>
          </p:cNvPr>
          <p:cNvGrpSpPr/>
          <p:nvPr/>
        </p:nvGrpSpPr>
        <p:grpSpPr>
          <a:xfrm>
            <a:off x="3352800" y="2273559"/>
            <a:ext cx="1371600" cy="625884"/>
            <a:chOff x="3352800" y="2273559"/>
            <a:chExt cx="1371600" cy="625884"/>
          </a:xfrm>
        </p:grpSpPr>
        <p:grpSp>
          <p:nvGrpSpPr>
            <p:cNvPr id="44" name="Group 43">
              <a:extLst>
                <a:ext uri="{FF2B5EF4-FFF2-40B4-BE49-F238E27FC236}">
                  <a16:creationId xmlns:a16="http://schemas.microsoft.com/office/drawing/2014/main" id="{C7B8A6C0-234E-4B4E-BC87-0CA229087CFC}"/>
                </a:ext>
              </a:extLst>
            </p:cNvPr>
            <p:cNvGrpSpPr/>
            <p:nvPr/>
          </p:nvGrpSpPr>
          <p:grpSpPr>
            <a:xfrm>
              <a:off x="3352800" y="2273559"/>
              <a:ext cx="1371600" cy="625884"/>
              <a:chOff x="3352800" y="2273559"/>
              <a:chExt cx="1371600" cy="625884"/>
            </a:xfrm>
          </p:grpSpPr>
          <p:grpSp>
            <p:nvGrpSpPr>
              <p:cNvPr id="41" name="Group 40">
                <a:extLst>
                  <a:ext uri="{FF2B5EF4-FFF2-40B4-BE49-F238E27FC236}">
                    <a16:creationId xmlns:a16="http://schemas.microsoft.com/office/drawing/2014/main" id="{8F49D65E-513C-9C44-AE3E-75065F770B45}"/>
                  </a:ext>
                </a:extLst>
              </p:cNvPr>
              <p:cNvGrpSpPr/>
              <p:nvPr/>
            </p:nvGrpSpPr>
            <p:grpSpPr>
              <a:xfrm>
                <a:off x="3352800" y="2537341"/>
                <a:ext cx="1371600" cy="362102"/>
                <a:chOff x="3733800" y="1240829"/>
                <a:chExt cx="1371600" cy="362102"/>
              </a:xfrm>
              <a:solidFill>
                <a:schemeClr val="accent6">
                  <a:lumMod val="60000"/>
                  <a:lumOff val="40000"/>
                </a:schemeClr>
              </a:solidFill>
            </p:grpSpPr>
            <p:sp>
              <p:nvSpPr>
                <p:cNvPr id="39" name="Rectangle 38">
                  <a:extLst>
                    <a:ext uri="{FF2B5EF4-FFF2-40B4-BE49-F238E27FC236}">
                      <a16:creationId xmlns:a16="http://schemas.microsoft.com/office/drawing/2014/main" id="{C71EB5EA-6A09-964E-B088-4BADAC10460A}"/>
                    </a:ext>
                  </a:extLst>
                </p:cNvPr>
                <p:cNvSpPr/>
                <p:nvPr/>
              </p:nvSpPr>
              <p:spPr bwMode="auto">
                <a:xfrm>
                  <a:off x="3733800" y="1240829"/>
                  <a:ext cx="1371600" cy="362102"/>
                </a:xfrm>
                <a:prstGeom prst="rect">
                  <a:avLst/>
                </a:prstGeom>
                <a:grp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ndParaRPr>
                </a:p>
              </p:txBody>
            </p:sp>
            <p:sp>
              <p:nvSpPr>
                <p:cNvPr id="40" name="Rectangle 39">
                  <a:extLst>
                    <a:ext uri="{FF2B5EF4-FFF2-40B4-BE49-F238E27FC236}">
                      <a16:creationId xmlns:a16="http://schemas.microsoft.com/office/drawing/2014/main" id="{B3E0F067-817C-8942-8CA7-F916E41367A4}"/>
                    </a:ext>
                  </a:extLst>
                </p:cNvPr>
                <p:cNvSpPr/>
                <p:nvPr/>
              </p:nvSpPr>
              <p:spPr bwMode="auto">
                <a:xfrm>
                  <a:off x="4774404" y="1240829"/>
                  <a:ext cx="330996" cy="362102"/>
                </a:xfrm>
                <a:prstGeom prst="rect">
                  <a:avLst/>
                </a:prstGeom>
                <a:grp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Arial" pitchFamily="-65" charset="0"/>
                    </a:rPr>
                    <a:t>Tunnel</a:t>
                  </a:r>
                </a:p>
                <a:p>
                  <a:pPr marL="0" marR="0" indent="0" algn="ctr" defTabSz="914400" rtl="0" eaLnBrk="1" fontAlgn="base" latinLnBrk="0" hangingPunct="1">
                    <a:lnSpc>
                      <a:spcPct val="100000"/>
                    </a:lnSpc>
                    <a:spcBef>
                      <a:spcPct val="0"/>
                    </a:spcBef>
                    <a:spcAft>
                      <a:spcPct val="0"/>
                    </a:spcAft>
                    <a:buClrTx/>
                    <a:buSzTx/>
                    <a:buFontTx/>
                    <a:buNone/>
                    <a:tabLst/>
                  </a:pPr>
                  <a:r>
                    <a:rPr lang="en-US" sz="900" dirty="0" err="1">
                      <a:solidFill>
                        <a:schemeClr val="bg1"/>
                      </a:solidFill>
                      <a:latin typeface="Arial" pitchFamily="-65" charset="0"/>
                    </a:rPr>
                    <a:t>Hdr</a:t>
                  </a:r>
                  <a:endParaRPr kumimoji="0" lang="en-US" sz="1200" b="0" i="0" u="none" strike="noStrike" cap="none" normalizeH="0" baseline="0" dirty="0">
                    <a:ln>
                      <a:noFill/>
                    </a:ln>
                    <a:solidFill>
                      <a:schemeClr val="bg1"/>
                    </a:solidFill>
                    <a:effectLst/>
                    <a:latin typeface="Arial" pitchFamily="-65" charset="0"/>
                  </a:endParaRPr>
                </a:p>
              </p:txBody>
            </p:sp>
          </p:grpSp>
          <p:sp>
            <p:nvSpPr>
              <p:cNvPr id="42" name="TextBox 41">
                <a:extLst>
                  <a:ext uri="{FF2B5EF4-FFF2-40B4-BE49-F238E27FC236}">
                    <a16:creationId xmlns:a16="http://schemas.microsoft.com/office/drawing/2014/main" id="{EFD32B93-DE42-4242-A479-E23D243AF845}"/>
                  </a:ext>
                </a:extLst>
              </p:cNvPr>
              <p:cNvSpPr txBox="1"/>
              <p:nvPr/>
            </p:nvSpPr>
            <p:spPr>
              <a:xfrm>
                <a:off x="3511007" y="2273559"/>
                <a:ext cx="1156022" cy="307777"/>
              </a:xfrm>
              <a:prstGeom prst="rect">
                <a:avLst/>
              </a:prstGeom>
              <a:noFill/>
            </p:spPr>
            <p:txBody>
              <a:bodyPr wrap="none" rtlCol="0">
                <a:spAutoFit/>
              </a:bodyPr>
              <a:lstStyle/>
              <a:p>
                <a:r>
                  <a:rPr lang="en-US" sz="1400" dirty="0"/>
                  <a:t>IP datagram</a:t>
                </a:r>
              </a:p>
            </p:txBody>
          </p:sp>
        </p:grpSp>
        <p:sp>
          <p:nvSpPr>
            <p:cNvPr id="36" name="Rectangle 35">
              <a:extLst>
                <a:ext uri="{FF2B5EF4-FFF2-40B4-BE49-F238E27FC236}">
                  <a16:creationId xmlns:a16="http://schemas.microsoft.com/office/drawing/2014/main" id="{677945CA-4893-C44E-B1D0-679EE0941900}"/>
                </a:ext>
              </a:extLst>
            </p:cNvPr>
            <p:cNvSpPr/>
            <p:nvPr/>
          </p:nvSpPr>
          <p:spPr bwMode="auto">
            <a:xfrm>
              <a:off x="3384256" y="2601595"/>
              <a:ext cx="990600" cy="224316"/>
            </a:xfrm>
            <a:prstGeom prst="rect">
              <a:avLst/>
            </a:prstGeom>
            <a:solidFill>
              <a:schemeClr val="bg1"/>
            </a:solid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IP Datagram</a:t>
              </a:r>
            </a:p>
          </p:txBody>
        </p:sp>
      </p:grpSp>
      <p:sp>
        <p:nvSpPr>
          <p:cNvPr id="3" name="TextBox 2">
            <a:extLst>
              <a:ext uri="{FF2B5EF4-FFF2-40B4-BE49-F238E27FC236}">
                <a16:creationId xmlns:a16="http://schemas.microsoft.com/office/drawing/2014/main" id="{84EF00A6-7242-BD43-B63C-9CD5E9D1A59B}"/>
              </a:ext>
            </a:extLst>
          </p:cNvPr>
          <p:cNvSpPr txBox="1"/>
          <p:nvPr/>
        </p:nvSpPr>
        <p:spPr>
          <a:xfrm>
            <a:off x="7426301" y="3955211"/>
            <a:ext cx="1569660" cy="400110"/>
          </a:xfrm>
          <a:prstGeom prst="rect">
            <a:avLst/>
          </a:prstGeom>
          <a:noFill/>
        </p:spPr>
        <p:txBody>
          <a:bodyPr wrap="none" rtlCol="0">
            <a:spAutoFit/>
          </a:bodyPr>
          <a:lstStyle/>
          <a:p>
            <a:r>
              <a:rPr lang="en-US" dirty="0">
                <a:solidFill>
                  <a:srgbClr val="FF0000"/>
                </a:solidFill>
                <a:latin typeface="Courier" pitchFamily="2" charset="0"/>
              </a:rPr>
              <a:t>171.64/16</a:t>
            </a:r>
          </a:p>
        </p:txBody>
      </p:sp>
      <p:sp>
        <p:nvSpPr>
          <p:cNvPr id="10" name="TextBox 9">
            <a:extLst>
              <a:ext uri="{FF2B5EF4-FFF2-40B4-BE49-F238E27FC236}">
                <a16:creationId xmlns:a16="http://schemas.microsoft.com/office/drawing/2014/main" id="{795EB91D-BB6E-8946-9C23-C1818A0DC376}"/>
              </a:ext>
            </a:extLst>
          </p:cNvPr>
          <p:cNvSpPr txBox="1"/>
          <p:nvPr/>
        </p:nvSpPr>
        <p:spPr>
          <a:xfrm>
            <a:off x="81395" y="1552846"/>
            <a:ext cx="1976823" cy="369332"/>
          </a:xfrm>
          <a:prstGeom prst="rect">
            <a:avLst/>
          </a:prstGeom>
          <a:noFill/>
        </p:spPr>
        <p:txBody>
          <a:bodyPr wrap="none" rtlCol="0">
            <a:spAutoFit/>
          </a:bodyPr>
          <a:lstStyle/>
          <a:p>
            <a:r>
              <a:rPr lang="en-US" sz="1800" dirty="0">
                <a:solidFill>
                  <a:srgbClr val="FF0000"/>
                </a:solidFill>
                <a:latin typeface="Courier" pitchFamily="2" charset="0"/>
              </a:rPr>
              <a:t>171.64.74.198</a:t>
            </a:r>
          </a:p>
        </p:txBody>
      </p:sp>
      <p:grpSp>
        <p:nvGrpSpPr>
          <p:cNvPr id="32" name="Group 31">
            <a:extLst>
              <a:ext uri="{FF2B5EF4-FFF2-40B4-BE49-F238E27FC236}">
                <a16:creationId xmlns:a16="http://schemas.microsoft.com/office/drawing/2014/main" id="{A28DF8E9-6188-FD48-9BC7-DD1984114708}"/>
              </a:ext>
            </a:extLst>
          </p:cNvPr>
          <p:cNvGrpSpPr/>
          <p:nvPr/>
        </p:nvGrpSpPr>
        <p:grpSpPr>
          <a:xfrm>
            <a:off x="-11688" y="4027300"/>
            <a:ext cx="8376564" cy="1059050"/>
            <a:chOff x="-1504323" y="4141074"/>
            <a:chExt cx="8376564" cy="1059050"/>
          </a:xfrm>
        </p:grpSpPr>
        <p:sp>
          <p:nvSpPr>
            <p:cNvPr id="37" name="Rectangle 36">
              <a:extLst>
                <a:ext uri="{FF2B5EF4-FFF2-40B4-BE49-F238E27FC236}">
                  <a16:creationId xmlns:a16="http://schemas.microsoft.com/office/drawing/2014/main" id="{386F0FAC-562B-E241-A6F4-A073F6A31E4E}"/>
                </a:ext>
              </a:extLst>
            </p:cNvPr>
            <p:cNvSpPr/>
            <p:nvPr/>
          </p:nvSpPr>
          <p:spPr bwMode="auto">
            <a:xfrm>
              <a:off x="-1416435" y="4486665"/>
              <a:ext cx="2427994" cy="713459"/>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IP SA ==</a:t>
              </a:r>
            </a:p>
            <a:p>
              <a:pPr algn="ctr" eaLnBrk="1" hangingPunct="1"/>
              <a:r>
                <a:rPr lang="en-US" dirty="0">
                  <a:solidFill>
                    <a:srgbClr val="FF0000"/>
                  </a:solidFill>
                  <a:latin typeface="Courier" pitchFamily="2" charset="0"/>
                </a:rPr>
                <a:t>171.64.74.198</a:t>
              </a:r>
            </a:p>
          </p:txBody>
        </p:sp>
        <p:sp>
          <p:nvSpPr>
            <p:cNvPr id="38" name="Rectangle 37">
              <a:extLst>
                <a:ext uri="{FF2B5EF4-FFF2-40B4-BE49-F238E27FC236}">
                  <a16:creationId xmlns:a16="http://schemas.microsoft.com/office/drawing/2014/main" id="{75A26A18-76B1-9D4D-B729-64C315D37CF2}"/>
                </a:ext>
              </a:extLst>
            </p:cNvPr>
            <p:cNvSpPr/>
            <p:nvPr/>
          </p:nvSpPr>
          <p:spPr bwMode="auto">
            <a:xfrm>
              <a:off x="1185181" y="4486665"/>
              <a:ext cx="5687060" cy="713459"/>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pitchFamily="-65" charset="0"/>
                </a:rPr>
                <a:t>Encapsulate in IP DA=</a:t>
              </a:r>
              <a:r>
                <a:rPr kumimoji="0" lang="en-US" sz="1600" u="none" strike="noStrike" cap="none" normalizeH="0" baseline="0" dirty="0">
                  <a:ln>
                    <a:noFill/>
                  </a:ln>
                  <a:solidFill>
                    <a:srgbClr val="FF0000"/>
                  </a:solidFill>
                  <a:effectLst/>
                  <a:latin typeface="Courier" pitchFamily="2" charset="0"/>
                </a:rPr>
                <a:t>171.64.74.10</a:t>
              </a:r>
              <a:r>
                <a:rPr kumimoji="0" lang="en-US" sz="1600" b="0" i="0" u="none" strike="noStrike" cap="none" normalizeH="0" baseline="0" dirty="0">
                  <a:ln>
                    <a:noFill/>
                  </a:ln>
                  <a:solidFill>
                    <a:schemeClr val="tx1"/>
                  </a:solidFill>
                  <a:effectLst/>
                  <a:latin typeface="Arial" pitchFamily="-65" charset="0"/>
                </a:rPr>
                <a:t>, SA=</a:t>
              </a:r>
              <a:r>
                <a:rPr kumimoji="0" lang="en-US" sz="1600" u="none" strike="noStrike" cap="none" normalizeH="0" baseline="0" dirty="0">
                  <a:ln>
                    <a:noFill/>
                  </a:ln>
                  <a:solidFill>
                    <a:schemeClr val="tx1"/>
                  </a:solidFill>
                  <a:effectLst/>
                  <a:latin typeface="Courier" pitchFamily="2" charset="0"/>
                </a:rPr>
                <a:t>72.72.72.10</a:t>
              </a:r>
            </a:p>
            <a:p>
              <a:pPr algn="ctr" eaLnBrk="1" hangingPunct="1"/>
              <a:r>
                <a:rPr lang="en-US" dirty="0">
                  <a:latin typeface="Arial" pitchFamily="-65" charset="0"/>
                </a:rPr>
                <a:t>Forward to </a:t>
              </a:r>
              <a:r>
                <a:rPr lang="en-US" dirty="0">
                  <a:solidFill>
                    <a:srgbClr val="FF0000"/>
                  </a:solidFill>
                  <a:latin typeface="Courier" pitchFamily="2" charset="0"/>
                </a:rPr>
                <a:t>171.64.74.10</a:t>
              </a:r>
              <a:r>
                <a:rPr lang="en-US" dirty="0">
                  <a:latin typeface="Arial" pitchFamily="-65" charset="0"/>
                </a:rPr>
                <a:t> </a:t>
              </a:r>
              <a:r>
                <a:rPr kumimoji="0" lang="en-US" sz="2000" b="0" i="0" u="none" strike="noStrike" cap="none" normalizeH="0" baseline="0" dirty="0">
                  <a:ln>
                    <a:noFill/>
                  </a:ln>
                  <a:solidFill>
                    <a:schemeClr val="tx1"/>
                  </a:solidFill>
                  <a:effectLst/>
                  <a:latin typeface="Arial" pitchFamily="-65" charset="0"/>
                </a:rPr>
                <a:t> </a:t>
              </a:r>
              <a:endParaRPr kumimoji="0" lang="en-US" sz="2000" b="0" i="0" u="none" strike="noStrike" cap="none" normalizeH="0" baseline="0" dirty="0">
                <a:ln>
                  <a:noFill/>
                </a:ln>
                <a:solidFill>
                  <a:srgbClr val="7030A0"/>
                </a:solidFill>
                <a:effectLst/>
                <a:latin typeface="Arial" pitchFamily="-65" charset="0"/>
              </a:endParaRPr>
            </a:p>
          </p:txBody>
        </p:sp>
        <p:sp>
          <p:nvSpPr>
            <p:cNvPr id="46" name="TextBox 45">
              <a:extLst>
                <a:ext uri="{FF2B5EF4-FFF2-40B4-BE49-F238E27FC236}">
                  <a16:creationId xmlns:a16="http://schemas.microsoft.com/office/drawing/2014/main" id="{D4E248CE-69B6-584C-BC0C-61ADA2ACC65C}"/>
                </a:ext>
              </a:extLst>
            </p:cNvPr>
            <p:cNvSpPr txBox="1"/>
            <p:nvPr/>
          </p:nvSpPr>
          <p:spPr>
            <a:xfrm>
              <a:off x="-1504323" y="4155174"/>
              <a:ext cx="925253" cy="400110"/>
            </a:xfrm>
            <a:prstGeom prst="rect">
              <a:avLst/>
            </a:prstGeom>
            <a:noFill/>
          </p:spPr>
          <p:txBody>
            <a:bodyPr wrap="none" rtlCol="0">
              <a:spAutoFit/>
            </a:bodyPr>
            <a:lstStyle/>
            <a:p>
              <a:r>
                <a:rPr lang="en-US" b="1" dirty="0"/>
                <a:t>Match</a:t>
              </a:r>
            </a:p>
          </p:txBody>
        </p:sp>
        <p:sp>
          <p:nvSpPr>
            <p:cNvPr id="47" name="TextBox 46">
              <a:extLst>
                <a:ext uri="{FF2B5EF4-FFF2-40B4-BE49-F238E27FC236}">
                  <a16:creationId xmlns:a16="http://schemas.microsoft.com/office/drawing/2014/main" id="{2E94CB60-E80B-6C42-85E3-17968EB72316}"/>
                </a:ext>
              </a:extLst>
            </p:cNvPr>
            <p:cNvSpPr txBox="1"/>
            <p:nvPr/>
          </p:nvSpPr>
          <p:spPr>
            <a:xfrm>
              <a:off x="1099447" y="4141074"/>
              <a:ext cx="982961" cy="400110"/>
            </a:xfrm>
            <a:prstGeom prst="rect">
              <a:avLst/>
            </a:prstGeom>
            <a:noFill/>
          </p:spPr>
          <p:txBody>
            <a:bodyPr wrap="none" rtlCol="0">
              <a:spAutoFit/>
            </a:bodyPr>
            <a:lstStyle/>
            <a:p>
              <a:r>
                <a:rPr lang="en-US" b="1" dirty="0"/>
                <a:t>Action</a:t>
              </a:r>
            </a:p>
          </p:txBody>
        </p:sp>
      </p:grpSp>
      <p:sp>
        <p:nvSpPr>
          <p:cNvPr id="48" name="TextBox 47">
            <a:extLst>
              <a:ext uri="{FF2B5EF4-FFF2-40B4-BE49-F238E27FC236}">
                <a16:creationId xmlns:a16="http://schemas.microsoft.com/office/drawing/2014/main" id="{6E591901-656F-404D-BDEE-DDEC6E1E79E1}"/>
              </a:ext>
            </a:extLst>
          </p:cNvPr>
          <p:cNvSpPr txBox="1"/>
          <p:nvPr/>
        </p:nvSpPr>
        <p:spPr>
          <a:xfrm>
            <a:off x="6525911" y="1525245"/>
            <a:ext cx="1838965" cy="369332"/>
          </a:xfrm>
          <a:prstGeom prst="rect">
            <a:avLst/>
          </a:prstGeom>
          <a:noFill/>
        </p:spPr>
        <p:txBody>
          <a:bodyPr wrap="none" rtlCol="0">
            <a:spAutoFit/>
          </a:bodyPr>
          <a:lstStyle/>
          <a:p>
            <a:r>
              <a:rPr lang="en-US" sz="1800" dirty="0">
                <a:solidFill>
                  <a:srgbClr val="FF0000"/>
                </a:solidFill>
                <a:latin typeface="Courier" pitchFamily="2" charset="0"/>
              </a:rPr>
              <a:t>171.64.74.10</a:t>
            </a:r>
          </a:p>
        </p:txBody>
      </p:sp>
      <p:cxnSp>
        <p:nvCxnSpPr>
          <p:cNvPr id="19" name="Straight Arrow Connector 18">
            <a:extLst>
              <a:ext uri="{FF2B5EF4-FFF2-40B4-BE49-F238E27FC236}">
                <a16:creationId xmlns:a16="http://schemas.microsoft.com/office/drawing/2014/main" id="{AFE19643-C0C0-524D-A666-4F4A2FA9BC9D}"/>
              </a:ext>
            </a:extLst>
          </p:cNvPr>
          <p:cNvCxnSpPr>
            <a:cxnSpLocks/>
            <a:stCxn id="48" idx="2"/>
          </p:cNvCxnSpPr>
          <p:nvPr/>
        </p:nvCxnSpPr>
        <p:spPr bwMode="auto">
          <a:xfrm>
            <a:off x="7445394" y="1894577"/>
            <a:ext cx="0" cy="931334"/>
          </a:xfrm>
          <a:prstGeom prst="straightConnector1">
            <a:avLst/>
          </a:prstGeom>
          <a:solidFill>
            <a:srgbClr val="808080"/>
          </a:solidFill>
          <a:ln w="9525" cap="flat" cmpd="sng" algn="ctr">
            <a:solidFill>
              <a:srgbClr val="FF0000"/>
            </a:solidFill>
            <a:prstDash val="solid"/>
            <a:round/>
            <a:headEnd type="none" w="med" len="med"/>
            <a:tailEnd type="triangle"/>
          </a:ln>
          <a:effectLst/>
        </p:spPr>
      </p:cxnSp>
      <p:sp>
        <p:nvSpPr>
          <p:cNvPr id="49" name="Rounded Rectangle 48">
            <a:extLst>
              <a:ext uri="{FF2B5EF4-FFF2-40B4-BE49-F238E27FC236}">
                <a16:creationId xmlns:a16="http://schemas.microsoft.com/office/drawing/2014/main" id="{1B820F8E-7C97-7B45-8FFA-6C12C5B20201}"/>
              </a:ext>
            </a:extLst>
          </p:cNvPr>
          <p:cNvSpPr/>
          <p:nvPr/>
        </p:nvSpPr>
        <p:spPr bwMode="auto">
          <a:xfrm>
            <a:off x="312180" y="1894577"/>
            <a:ext cx="1306630" cy="391320"/>
          </a:xfrm>
          <a:prstGeom prst="roundRect">
            <a:avLst/>
          </a:prstGeom>
          <a:solidFill>
            <a:srgbClr val="D1C94D">
              <a:alpha val="89000"/>
            </a:srgbClr>
          </a:solidFill>
          <a:ln w="9525" cap="flat" cmpd="sng" algn="ctr">
            <a:solidFill>
              <a:schemeClr val="bg1">
                <a:lumMod val="6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solidFill>
                  <a:schemeClr val="accent2"/>
                </a:solidFill>
                <a:latin typeface="Arial" pitchFamily="-65" charset="0"/>
              </a:rPr>
              <a:t>Web browser</a:t>
            </a:r>
            <a:endParaRPr kumimoji="0" lang="en-US" sz="1600" b="0" i="0" u="none" strike="noStrike" cap="none" normalizeH="0" baseline="0" dirty="0">
              <a:ln>
                <a:noFill/>
              </a:ln>
              <a:solidFill>
                <a:schemeClr val="accent2"/>
              </a:solidFill>
              <a:effectLst/>
              <a:latin typeface="Arial" pitchFamily="-65" charset="0"/>
            </a:endParaRPr>
          </a:p>
        </p:txBody>
      </p:sp>
      <p:cxnSp>
        <p:nvCxnSpPr>
          <p:cNvPr id="50" name="Straight Arrow Connector 49">
            <a:extLst>
              <a:ext uri="{FF2B5EF4-FFF2-40B4-BE49-F238E27FC236}">
                <a16:creationId xmlns:a16="http://schemas.microsoft.com/office/drawing/2014/main" id="{055BF2F4-EF2A-4743-9056-AAEE3D6797ED}"/>
              </a:ext>
            </a:extLst>
          </p:cNvPr>
          <p:cNvCxnSpPr>
            <a:cxnSpLocks/>
            <a:stCxn id="49" idx="2"/>
          </p:cNvCxnSpPr>
          <p:nvPr/>
        </p:nvCxnSpPr>
        <p:spPr bwMode="auto">
          <a:xfrm>
            <a:off x="965495" y="2285897"/>
            <a:ext cx="0" cy="495687"/>
          </a:xfrm>
          <a:prstGeom prst="straightConnector1">
            <a:avLst/>
          </a:prstGeom>
          <a:solidFill>
            <a:srgbClr val="808080"/>
          </a:solidFill>
          <a:ln w="9525" cap="flat" cmpd="sng" algn="ctr">
            <a:solidFill>
              <a:srgbClr val="FF0000"/>
            </a:solidFill>
            <a:prstDash val="solid"/>
            <a:round/>
            <a:headEnd type="none" w="med" len="med"/>
            <a:tailEnd type="triangle"/>
          </a:ln>
          <a:effectLst/>
        </p:spPr>
      </p:cxnSp>
      <p:sp>
        <p:nvSpPr>
          <p:cNvPr id="51" name="TextBox 50">
            <a:extLst>
              <a:ext uri="{FF2B5EF4-FFF2-40B4-BE49-F238E27FC236}">
                <a16:creationId xmlns:a16="http://schemas.microsoft.com/office/drawing/2014/main" id="{DDDB2703-0E2B-7C43-9D68-9921865CD58C}"/>
              </a:ext>
            </a:extLst>
          </p:cNvPr>
          <p:cNvSpPr txBox="1"/>
          <p:nvPr/>
        </p:nvSpPr>
        <p:spPr>
          <a:xfrm>
            <a:off x="219252" y="3228439"/>
            <a:ext cx="1701107" cy="369332"/>
          </a:xfrm>
          <a:prstGeom prst="rect">
            <a:avLst/>
          </a:prstGeom>
          <a:noFill/>
        </p:spPr>
        <p:txBody>
          <a:bodyPr wrap="none" rtlCol="0">
            <a:spAutoFit/>
          </a:bodyPr>
          <a:lstStyle/>
          <a:p>
            <a:r>
              <a:rPr lang="en-US" sz="1800" dirty="0">
                <a:latin typeface="Courier" pitchFamily="2" charset="0"/>
              </a:rPr>
              <a:t>72.72.72.10</a:t>
            </a:r>
          </a:p>
        </p:txBody>
      </p:sp>
      <p:sp>
        <p:nvSpPr>
          <p:cNvPr id="27" name="Freeform 26">
            <a:extLst>
              <a:ext uri="{FF2B5EF4-FFF2-40B4-BE49-F238E27FC236}">
                <a16:creationId xmlns:a16="http://schemas.microsoft.com/office/drawing/2014/main" id="{A1CBA62C-1005-D745-9739-137A7A9D3687}"/>
              </a:ext>
            </a:extLst>
          </p:cNvPr>
          <p:cNvSpPr/>
          <p:nvPr/>
        </p:nvSpPr>
        <p:spPr bwMode="auto">
          <a:xfrm>
            <a:off x="1333500" y="2997200"/>
            <a:ext cx="1231900" cy="1168400"/>
          </a:xfrm>
          <a:custGeom>
            <a:avLst/>
            <a:gdLst>
              <a:gd name="connsiteX0" fmla="*/ 1231900 w 1231900"/>
              <a:gd name="connsiteY0" fmla="*/ 1168400 h 1168400"/>
              <a:gd name="connsiteX1" fmla="*/ 1155700 w 1231900"/>
              <a:gd name="connsiteY1" fmla="*/ 990600 h 1168400"/>
              <a:gd name="connsiteX2" fmla="*/ 1130300 w 1231900"/>
              <a:gd name="connsiteY2" fmla="*/ 939800 h 1168400"/>
              <a:gd name="connsiteX3" fmla="*/ 1092200 w 1231900"/>
              <a:gd name="connsiteY3" fmla="*/ 838200 h 1168400"/>
              <a:gd name="connsiteX4" fmla="*/ 1054100 w 1231900"/>
              <a:gd name="connsiteY4" fmla="*/ 762000 h 1168400"/>
              <a:gd name="connsiteX5" fmla="*/ 1028700 w 1231900"/>
              <a:gd name="connsiteY5" fmla="*/ 698500 h 1168400"/>
              <a:gd name="connsiteX6" fmla="*/ 990600 w 1231900"/>
              <a:gd name="connsiteY6" fmla="*/ 647700 h 1168400"/>
              <a:gd name="connsiteX7" fmla="*/ 965200 w 1231900"/>
              <a:gd name="connsiteY7" fmla="*/ 596900 h 1168400"/>
              <a:gd name="connsiteX8" fmla="*/ 914400 w 1231900"/>
              <a:gd name="connsiteY8" fmla="*/ 520700 h 1168400"/>
              <a:gd name="connsiteX9" fmla="*/ 889000 w 1231900"/>
              <a:gd name="connsiteY9" fmla="*/ 469900 h 1168400"/>
              <a:gd name="connsiteX10" fmla="*/ 838200 w 1231900"/>
              <a:gd name="connsiteY10" fmla="*/ 393700 h 1168400"/>
              <a:gd name="connsiteX11" fmla="*/ 774700 w 1231900"/>
              <a:gd name="connsiteY11" fmla="*/ 342900 h 1168400"/>
              <a:gd name="connsiteX12" fmla="*/ 736600 w 1231900"/>
              <a:gd name="connsiteY12" fmla="*/ 317500 h 1168400"/>
              <a:gd name="connsiteX13" fmla="*/ 698500 w 1231900"/>
              <a:gd name="connsiteY13" fmla="*/ 279400 h 1168400"/>
              <a:gd name="connsiteX14" fmla="*/ 596900 w 1231900"/>
              <a:gd name="connsiteY14" fmla="*/ 203200 h 1168400"/>
              <a:gd name="connsiteX15" fmla="*/ 546100 w 1231900"/>
              <a:gd name="connsiteY15" fmla="*/ 165100 h 1168400"/>
              <a:gd name="connsiteX16" fmla="*/ 457200 w 1231900"/>
              <a:gd name="connsiteY16" fmla="*/ 127000 h 1168400"/>
              <a:gd name="connsiteX17" fmla="*/ 355600 w 1231900"/>
              <a:gd name="connsiteY17" fmla="*/ 101600 h 1168400"/>
              <a:gd name="connsiteX18" fmla="*/ 317500 w 1231900"/>
              <a:gd name="connsiteY18" fmla="*/ 88900 h 1168400"/>
              <a:gd name="connsiteX19" fmla="*/ 266700 w 1231900"/>
              <a:gd name="connsiteY19" fmla="*/ 76200 h 1168400"/>
              <a:gd name="connsiteX20" fmla="*/ 215900 w 1231900"/>
              <a:gd name="connsiteY20" fmla="*/ 50800 h 1168400"/>
              <a:gd name="connsiteX21" fmla="*/ 165100 w 1231900"/>
              <a:gd name="connsiteY21" fmla="*/ 38100 h 1168400"/>
              <a:gd name="connsiteX22" fmla="*/ 88900 w 1231900"/>
              <a:gd name="connsiteY22" fmla="*/ 12700 h 1168400"/>
              <a:gd name="connsiteX23" fmla="*/ 50800 w 1231900"/>
              <a:gd name="connsiteY23" fmla="*/ 0 h 1168400"/>
              <a:gd name="connsiteX24" fmla="*/ 0 w 1231900"/>
              <a:gd name="connsiteY24" fmla="*/ 0 h 116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31900" h="1168400">
                <a:moveTo>
                  <a:pt x="1231900" y="1168400"/>
                </a:moveTo>
                <a:cubicBezTo>
                  <a:pt x="1206500" y="1109133"/>
                  <a:pt x="1184536" y="1048273"/>
                  <a:pt x="1155700" y="990600"/>
                </a:cubicBezTo>
                <a:cubicBezTo>
                  <a:pt x="1147233" y="973667"/>
                  <a:pt x="1137582" y="957276"/>
                  <a:pt x="1130300" y="939800"/>
                </a:cubicBezTo>
                <a:cubicBezTo>
                  <a:pt x="1116389" y="906413"/>
                  <a:pt x="1106448" y="871445"/>
                  <a:pt x="1092200" y="838200"/>
                </a:cubicBezTo>
                <a:cubicBezTo>
                  <a:pt x="1081013" y="812098"/>
                  <a:pt x="1065851" y="787853"/>
                  <a:pt x="1054100" y="762000"/>
                </a:cubicBezTo>
                <a:cubicBezTo>
                  <a:pt x="1044666" y="741246"/>
                  <a:pt x="1039771" y="718428"/>
                  <a:pt x="1028700" y="698500"/>
                </a:cubicBezTo>
                <a:cubicBezTo>
                  <a:pt x="1018421" y="679997"/>
                  <a:pt x="1001818" y="665649"/>
                  <a:pt x="990600" y="647700"/>
                </a:cubicBezTo>
                <a:cubicBezTo>
                  <a:pt x="980566" y="631646"/>
                  <a:pt x="974940" y="613134"/>
                  <a:pt x="965200" y="596900"/>
                </a:cubicBezTo>
                <a:cubicBezTo>
                  <a:pt x="949494" y="570723"/>
                  <a:pt x="928052" y="548004"/>
                  <a:pt x="914400" y="520700"/>
                </a:cubicBezTo>
                <a:cubicBezTo>
                  <a:pt x="905933" y="503767"/>
                  <a:pt x="898740" y="486134"/>
                  <a:pt x="889000" y="469900"/>
                </a:cubicBezTo>
                <a:cubicBezTo>
                  <a:pt x="873294" y="443723"/>
                  <a:pt x="862038" y="412770"/>
                  <a:pt x="838200" y="393700"/>
                </a:cubicBezTo>
                <a:cubicBezTo>
                  <a:pt x="817033" y="376767"/>
                  <a:pt x="796385" y="359164"/>
                  <a:pt x="774700" y="342900"/>
                </a:cubicBezTo>
                <a:cubicBezTo>
                  <a:pt x="762489" y="333742"/>
                  <a:pt x="748326" y="327271"/>
                  <a:pt x="736600" y="317500"/>
                </a:cubicBezTo>
                <a:cubicBezTo>
                  <a:pt x="722802" y="306002"/>
                  <a:pt x="712017" y="291227"/>
                  <a:pt x="698500" y="279400"/>
                </a:cubicBezTo>
                <a:cubicBezTo>
                  <a:pt x="626361" y="216278"/>
                  <a:pt x="655707" y="245205"/>
                  <a:pt x="596900" y="203200"/>
                </a:cubicBezTo>
                <a:cubicBezTo>
                  <a:pt x="579676" y="190897"/>
                  <a:pt x="564049" y="176318"/>
                  <a:pt x="546100" y="165100"/>
                </a:cubicBezTo>
                <a:cubicBezTo>
                  <a:pt x="519241" y="148313"/>
                  <a:pt x="487865" y="135363"/>
                  <a:pt x="457200" y="127000"/>
                </a:cubicBezTo>
                <a:cubicBezTo>
                  <a:pt x="423521" y="117815"/>
                  <a:pt x="388718" y="112639"/>
                  <a:pt x="355600" y="101600"/>
                </a:cubicBezTo>
                <a:cubicBezTo>
                  <a:pt x="342900" y="97367"/>
                  <a:pt x="330372" y="92578"/>
                  <a:pt x="317500" y="88900"/>
                </a:cubicBezTo>
                <a:cubicBezTo>
                  <a:pt x="300717" y="84105"/>
                  <a:pt x="283043" y="82329"/>
                  <a:pt x="266700" y="76200"/>
                </a:cubicBezTo>
                <a:cubicBezTo>
                  <a:pt x="248973" y="69553"/>
                  <a:pt x="233627" y="57447"/>
                  <a:pt x="215900" y="50800"/>
                </a:cubicBezTo>
                <a:cubicBezTo>
                  <a:pt x="199557" y="44671"/>
                  <a:pt x="181818" y="43116"/>
                  <a:pt x="165100" y="38100"/>
                </a:cubicBezTo>
                <a:cubicBezTo>
                  <a:pt x="139455" y="30407"/>
                  <a:pt x="114300" y="21167"/>
                  <a:pt x="88900" y="12700"/>
                </a:cubicBezTo>
                <a:cubicBezTo>
                  <a:pt x="76200" y="8467"/>
                  <a:pt x="64187" y="0"/>
                  <a:pt x="50800" y="0"/>
                </a:cubicBezTo>
                <a:lnTo>
                  <a:pt x="0" y="0"/>
                </a:lnTo>
              </a:path>
            </a:pathLst>
          </a:custGeom>
          <a:noFill/>
          <a:ln w="19050" cap="flat" cmpd="sng" algn="ctr">
            <a:solidFill>
              <a:srgbClr val="FF0000"/>
            </a:solidFill>
            <a:prstDash val="sysDash"/>
            <a:round/>
            <a:headEnd type="none" w="med" len="med"/>
            <a:tailEnd type="triangl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29" name="TextBox 28">
            <a:extLst>
              <a:ext uri="{FF2B5EF4-FFF2-40B4-BE49-F238E27FC236}">
                <a16:creationId xmlns:a16="http://schemas.microsoft.com/office/drawing/2014/main" id="{599E3E4D-A86D-E043-B97F-7154BF23234D}"/>
              </a:ext>
            </a:extLst>
          </p:cNvPr>
          <p:cNvSpPr txBox="1"/>
          <p:nvPr/>
        </p:nvSpPr>
        <p:spPr>
          <a:xfrm>
            <a:off x="5930742" y="858168"/>
            <a:ext cx="2709396" cy="707886"/>
          </a:xfrm>
          <a:prstGeom prst="rect">
            <a:avLst/>
          </a:prstGeom>
          <a:solidFill>
            <a:schemeClr val="accent1">
              <a:lumMod val="90000"/>
            </a:schemeClr>
          </a:solidFill>
        </p:spPr>
        <p:txBody>
          <a:bodyPr wrap="none" rtlCol="0">
            <a:spAutoFit/>
          </a:bodyPr>
          <a:lstStyle/>
          <a:p>
            <a:r>
              <a:rPr lang="en-US" dirty="0"/>
              <a:t>Decapsulate incoming</a:t>
            </a:r>
          </a:p>
          <a:p>
            <a:r>
              <a:rPr lang="en-US" dirty="0"/>
              <a:t>Encapsulate outgoing</a:t>
            </a:r>
          </a:p>
        </p:txBody>
      </p:sp>
      <p:sp>
        <p:nvSpPr>
          <p:cNvPr id="52" name="Freeform 51">
            <a:extLst>
              <a:ext uri="{FF2B5EF4-FFF2-40B4-BE49-F238E27FC236}">
                <a16:creationId xmlns:a16="http://schemas.microsoft.com/office/drawing/2014/main" id="{D27621A5-7B8C-C241-8B59-91D373E2DC8B}"/>
              </a:ext>
            </a:extLst>
          </p:cNvPr>
          <p:cNvSpPr/>
          <p:nvPr/>
        </p:nvSpPr>
        <p:spPr bwMode="auto">
          <a:xfrm flipH="1" flipV="1">
            <a:off x="6205758" y="1584307"/>
            <a:ext cx="981998" cy="1216675"/>
          </a:xfrm>
          <a:custGeom>
            <a:avLst/>
            <a:gdLst>
              <a:gd name="connsiteX0" fmla="*/ 1231900 w 1231900"/>
              <a:gd name="connsiteY0" fmla="*/ 1168400 h 1168400"/>
              <a:gd name="connsiteX1" fmla="*/ 1155700 w 1231900"/>
              <a:gd name="connsiteY1" fmla="*/ 990600 h 1168400"/>
              <a:gd name="connsiteX2" fmla="*/ 1130300 w 1231900"/>
              <a:gd name="connsiteY2" fmla="*/ 939800 h 1168400"/>
              <a:gd name="connsiteX3" fmla="*/ 1092200 w 1231900"/>
              <a:gd name="connsiteY3" fmla="*/ 838200 h 1168400"/>
              <a:gd name="connsiteX4" fmla="*/ 1054100 w 1231900"/>
              <a:gd name="connsiteY4" fmla="*/ 762000 h 1168400"/>
              <a:gd name="connsiteX5" fmla="*/ 1028700 w 1231900"/>
              <a:gd name="connsiteY5" fmla="*/ 698500 h 1168400"/>
              <a:gd name="connsiteX6" fmla="*/ 990600 w 1231900"/>
              <a:gd name="connsiteY6" fmla="*/ 647700 h 1168400"/>
              <a:gd name="connsiteX7" fmla="*/ 965200 w 1231900"/>
              <a:gd name="connsiteY7" fmla="*/ 596900 h 1168400"/>
              <a:gd name="connsiteX8" fmla="*/ 914400 w 1231900"/>
              <a:gd name="connsiteY8" fmla="*/ 520700 h 1168400"/>
              <a:gd name="connsiteX9" fmla="*/ 889000 w 1231900"/>
              <a:gd name="connsiteY9" fmla="*/ 469900 h 1168400"/>
              <a:gd name="connsiteX10" fmla="*/ 838200 w 1231900"/>
              <a:gd name="connsiteY10" fmla="*/ 393700 h 1168400"/>
              <a:gd name="connsiteX11" fmla="*/ 774700 w 1231900"/>
              <a:gd name="connsiteY11" fmla="*/ 342900 h 1168400"/>
              <a:gd name="connsiteX12" fmla="*/ 736600 w 1231900"/>
              <a:gd name="connsiteY12" fmla="*/ 317500 h 1168400"/>
              <a:gd name="connsiteX13" fmla="*/ 698500 w 1231900"/>
              <a:gd name="connsiteY13" fmla="*/ 279400 h 1168400"/>
              <a:gd name="connsiteX14" fmla="*/ 596900 w 1231900"/>
              <a:gd name="connsiteY14" fmla="*/ 203200 h 1168400"/>
              <a:gd name="connsiteX15" fmla="*/ 546100 w 1231900"/>
              <a:gd name="connsiteY15" fmla="*/ 165100 h 1168400"/>
              <a:gd name="connsiteX16" fmla="*/ 457200 w 1231900"/>
              <a:gd name="connsiteY16" fmla="*/ 127000 h 1168400"/>
              <a:gd name="connsiteX17" fmla="*/ 355600 w 1231900"/>
              <a:gd name="connsiteY17" fmla="*/ 101600 h 1168400"/>
              <a:gd name="connsiteX18" fmla="*/ 317500 w 1231900"/>
              <a:gd name="connsiteY18" fmla="*/ 88900 h 1168400"/>
              <a:gd name="connsiteX19" fmla="*/ 266700 w 1231900"/>
              <a:gd name="connsiteY19" fmla="*/ 76200 h 1168400"/>
              <a:gd name="connsiteX20" fmla="*/ 215900 w 1231900"/>
              <a:gd name="connsiteY20" fmla="*/ 50800 h 1168400"/>
              <a:gd name="connsiteX21" fmla="*/ 165100 w 1231900"/>
              <a:gd name="connsiteY21" fmla="*/ 38100 h 1168400"/>
              <a:gd name="connsiteX22" fmla="*/ 88900 w 1231900"/>
              <a:gd name="connsiteY22" fmla="*/ 12700 h 1168400"/>
              <a:gd name="connsiteX23" fmla="*/ 50800 w 1231900"/>
              <a:gd name="connsiteY23" fmla="*/ 0 h 1168400"/>
              <a:gd name="connsiteX24" fmla="*/ 0 w 1231900"/>
              <a:gd name="connsiteY24" fmla="*/ 0 h 116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31900" h="1168400">
                <a:moveTo>
                  <a:pt x="1231900" y="1168400"/>
                </a:moveTo>
                <a:cubicBezTo>
                  <a:pt x="1206500" y="1109133"/>
                  <a:pt x="1184536" y="1048273"/>
                  <a:pt x="1155700" y="990600"/>
                </a:cubicBezTo>
                <a:cubicBezTo>
                  <a:pt x="1147233" y="973667"/>
                  <a:pt x="1137582" y="957276"/>
                  <a:pt x="1130300" y="939800"/>
                </a:cubicBezTo>
                <a:cubicBezTo>
                  <a:pt x="1116389" y="906413"/>
                  <a:pt x="1106448" y="871445"/>
                  <a:pt x="1092200" y="838200"/>
                </a:cubicBezTo>
                <a:cubicBezTo>
                  <a:pt x="1081013" y="812098"/>
                  <a:pt x="1065851" y="787853"/>
                  <a:pt x="1054100" y="762000"/>
                </a:cubicBezTo>
                <a:cubicBezTo>
                  <a:pt x="1044666" y="741246"/>
                  <a:pt x="1039771" y="718428"/>
                  <a:pt x="1028700" y="698500"/>
                </a:cubicBezTo>
                <a:cubicBezTo>
                  <a:pt x="1018421" y="679997"/>
                  <a:pt x="1001818" y="665649"/>
                  <a:pt x="990600" y="647700"/>
                </a:cubicBezTo>
                <a:cubicBezTo>
                  <a:pt x="980566" y="631646"/>
                  <a:pt x="974940" y="613134"/>
                  <a:pt x="965200" y="596900"/>
                </a:cubicBezTo>
                <a:cubicBezTo>
                  <a:pt x="949494" y="570723"/>
                  <a:pt x="928052" y="548004"/>
                  <a:pt x="914400" y="520700"/>
                </a:cubicBezTo>
                <a:cubicBezTo>
                  <a:pt x="905933" y="503767"/>
                  <a:pt x="898740" y="486134"/>
                  <a:pt x="889000" y="469900"/>
                </a:cubicBezTo>
                <a:cubicBezTo>
                  <a:pt x="873294" y="443723"/>
                  <a:pt x="862038" y="412770"/>
                  <a:pt x="838200" y="393700"/>
                </a:cubicBezTo>
                <a:cubicBezTo>
                  <a:pt x="817033" y="376767"/>
                  <a:pt x="796385" y="359164"/>
                  <a:pt x="774700" y="342900"/>
                </a:cubicBezTo>
                <a:cubicBezTo>
                  <a:pt x="762489" y="333742"/>
                  <a:pt x="748326" y="327271"/>
                  <a:pt x="736600" y="317500"/>
                </a:cubicBezTo>
                <a:cubicBezTo>
                  <a:pt x="722802" y="306002"/>
                  <a:pt x="712017" y="291227"/>
                  <a:pt x="698500" y="279400"/>
                </a:cubicBezTo>
                <a:cubicBezTo>
                  <a:pt x="626361" y="216278"/>
                  <a:pt x="655707" y="245205"/>
                  <a:pt x="596900" y="203200"/>
                </a:cubicBezTo>
                <a:cubicBezTo>
                  <a:pt x="579676" y="190897"/>
                  <a:pt x="564049" y="176318"/>
                  <a:pt x="546100" y="165100"/>
                </a:cubicBezTo>
                <a:cubicBezTo>
                  <a:pt x="519241" y="148313"/>
                  <a:pt x="487865" y="135363"/>
                  <a:pt x="457200" y="127000"/>
                </a:cubicBezTo>
                <a:cubicBezTo>
                  <a:pt x="423521" y="117815"/>
                  <a:pt x="388718" y="112639"/>
                  <a:pt x="355600" y="101600"/>
                </a:cubicBezTo>
                <a:cubicBezTo>
                  <a:pt x="342900" y="97367"/>
                  <a:pt x="330372" y="92578"/>
                  <a:pt x="317500" y="88900"/>
                </a:cubicBezTo>
                <a:cubicBezTo>
                  <a:pt x="300717" y="84105"/>
                  <a:pt x="283043" y="82329"/>
                  <a:pt x="266700" y="76200"/>
                </a:cubicBezTo>
                <a:cubicBezTo>
                  <a:pt x="248973" y="69553"/>
                  <a:pt x="233627" y="57447"/>
                  <a:pt x="215900" y="50800"/>
                </a:cubicBezTo>
                <a:cubicBezTo>
                  <a:pt x="199557" y="44671"/>
                  <a:pt x="181818" y="43116"/>
                  <a:pt x="165100" y="38100"/>
                </a:cubicBezTo>
                <a:cubicBezTo>
                  <a:pt x="139455" y="30407"/>
                  <a:pt x="114300" y="21167"/>
                  <a:pt x="88900" y="12700"/>
                </a:cubicBezTo>
                <a:cubicBezTo>
                  <a:pt x="76200" y="8467"/>
                  <a:pt x="64187" y="0"/>
                  <a:pt x="50800" y="0"/>
                </a:cubicBezTo>
                <a:lnTo>
                  <a:pt x="0" y="0"/>
                </a:lnTo>
              </a:path>
            </a:pathLst>
          </a:custGeom>
          <a:noFill/>
          <a:ln w="19050" cap="flat" cmpd="sng" algn="ctr">
            <a:solidFill>
              <a:srgbClr val="FF0000"/>
            </a:solidFill>
            <a:prstDash val="sysDash"/>
            <a:round/>
            <a:headEnd type="none" w="med" len="med"/>
            <a:tailEnd type="triangl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Tree>
    <p:extLst>
      <p:ext uri="{BB962C8B-B14F-4D97-AF65-F5344CB8AC3E}">
        <p14:creationId xmlns:p14="http://schemas.microsoft.com/office/powerpoint/2010/main" val="1748903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27"/>
                                        </p:tgtEl>
                                        <p:attrNameLst>
                                          <p:attrName>style.visibility</p:attrName>
                                        </p:attrNameLst>
                                      </p:cBhvr>
                                      <p:to>
                                        <p:strVal val="visible"/>
                                      </p:to>
                                    </p:set>
                                    <p:animEffect transition="in" filter="wipe(down)">
                                      <p:cBhvr>
                                        <p:cTn id="9" dur="500"/>
                                        <p:tgtEl>
                                          <p:spTgt spid="27"/>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grpId="0" nodeType="clickEffect">
                                  <p:stCondLst>
                                    <p:cond delay="0"/>
                                  </p:stCondLst>
                                  <p:childTnLst>
                                    <p:set>
                                      <p:cBhvr>
                                        <p:cTn id="13" dur="1" fill="hold">
                                          <p:stCondLst>
                                            <p:cond delay="0"/>
                                          </p:stCondLst>
                                        </p:cTn>
                                        <p:tgtEl>
                                          <p:spTgt spid="52"/>
                                        </p:tgtEl>
                                        <p:attrNameLst>
                                          <p:attrName>style.visibility</p:attrName>
                                        </p:attrNameLst>
                                      </p:cBhvr>
                                      <p:to>
                                        <p:strVal val="visible"/>
                                      </p:to>
                                    </p:set>
                                    <p:animEffect transition="in" filter="wipe(up)">
                                      <p:cBhvr>
                                        <p:cTn id="14" dur="500"/>
                                        <p:tgtEl>
                                          <p:spTgt spid="52"/>
                                        </p:tgtEl>
                                      </p:cBhvr>
                                    </p:animEffect>
                                  </p:childTnLst>
                                </p:cTn>
                              </p:par>
                              <p:par>
                                <p:cTn id="15" presetID="1"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9" grpId="0" animBg="1"/>
      <p:bldP spid="5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BF494-F6AF-7849-8BEE-1A547701C186}"/>
              </a:ext>
            </a:extLst>
          </p:cNvPr>
          <p:cNvSpPr>
            <a:spLocks noGrp="1"/>
          </p:cNvSpPr>
          <p:nvPr>
            <p:ph type="title"/>
          </p:nvPr>
        </p:nvSpPr>
        <p:spPr>
          <a:xfrm>
            <a:off x="0" y="206375"/>
            <a:ext cx="9144000" cy="857250"/>
          </a:xfrm>
        </p:spPr>
        <p:txBody>
          <a:bodyPr/>
          <a:lstStyle/>
          <a:p>
            <a:r>
              <a:rPr lang="en-US" dirty="0"/>
              <a:t>Example: Network Address Translation (NAT)</a:t>
            </a:r>
            <a:br>
              <a:rPr lang="en-US" dirty="0"/>
            </a:br>
            <a:r>
              <a:rPr lang="en-US" sz="2400" dirty="0">
                <a:solidFill>
                  <a:schemeClr val="tx1">
                    <a:lumMod val="50000"/>
                    <a:lumOff val="50000"/>
                  </a:schemeClr>
                </a:solidFill>
              </a:rPr>
              <a:t>Multiple clients share a common IP address</a:t>
            </a:r>
            <a:endParaRPr lang="en-US" dirty="0">
              <a:solidFill>
                <a:schemeClr val="tx1">
                  <a:lumMod val="50000"/>
                  <a:lumOff val="50000"/>
                </a:schemeClr>
              </a:solidFill>
            </a:endParaRPr>
          </a:p>
        </p:txBody>
      </p:sp>
      <p:sp>
        <p:nvSpPr>
          <p:cNvPr id="4" name="Slide Number Placeholder 3">
            <a:extLst>
              <a:ext uri="{FF2B5EF4-FFF2-40B4-BE49-F238E27FC236}">
                <a16:creationId xmlns:a16="http://schemas.microsoft.com/office/drawing/2014/main" id="{E49A1ABF-18FA-AA49-8B93-CF51A798AB9E}"/>
              </a:ext>
            </a:extLst>
          </p:cNvPr>
          <p:cNvSpPr>
            <a:spLocks noGrp="1"/>
          </p:cNvSpPr>
          <p:nvPr>
            <p:ph type="sldNum" sz="quarter" idx="10"/>
          </p:nvPr>
        </p:nvSpPr>
        <p:spPr/>
        <p:txBody>
          <a:bodyPr/>
          <a:lstStyle/>
          <a:p>
            <a:fld id="{5328B5F4-9676-1D47-98AA-AF6FFDAECEFB}" type="slidenum">
              <a:rPr lang="en-US" altLang="en-US" smtClean="0"/>
              <a:pPr/>
              <a:t>13</a:t>
            </a:fld>
            <a:endParaRPr lang="en-US" altLang="en-US"/>
          </a:p>
        </p:txBody>
      </p:sp>
      <p:pic>
        <p:nvPicPr>
          <p:cNvPr id="27" name="Picture 26">
            <a:extLst>
              <a:ext uri="{FF2B5EF4-FFF2-40B4-BE49-F238E27FC236}">
                <a16:creationId xmlns:a16="http://schemas.microsoft.com/office/drawing/2014/main" id="{CAE825F7-9A91-BB42-9C46-AC7C4CE75A1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152400" y="2481732"/>
            <a:ext cx="1309844" cy="735224"/>
          </a:xfrm>
          <a:prstGeom prst="rect">
            <a:avLst/>
          </a:prstGeom>
        </p:spPr>
      </p:pic>
      <p:pic>
        <p:nvPicPr>
          <p:cNvPr id="29" name="Picture 20">
            <a:extLst>
              <a:ext uri="{FF2B5EF4-FFF2-40B4-BE49-F238E27FC236}">
                <a16:creationId xmlns:a16="http://schemas.microsoft.com/office/drawing/2014/main" id="{6D3C1E42-F048-E843-867C-81FD7F92CD2C}"/>
              </a:ext>
            </a:extLst>
          </p:cNvPr>
          <p:cNvPicPr>
            <a:picLocks noChangeArrowheads="1"/>
          </p:cNvPicPr>
          <p:nvPr/>
        </p:nvPicPr>
        <p:blipFill>
          <a:blip r:embed="rId5">
            <a:alphaModFix/>
            <a:extLst>
              <a:ext uri="{28A0092B-C50C-407E-A947-70E740481C1C}">
                <a14:useLocalDpi xmlns:a14="http://schemas.microsoft.com/office/drawing/2010/main" val="0"/>
              </a:ext>
            </a:extLst>
          </a:blip>
          <a:srcRect/>
          <a:stretch>
            <a:fillRect/>
          </a:stretch>
        </p:blipFill>
        <p:spPr bwMode="auto">
          <a:xfrm>
            <a:off x="7867614" y="2279860"/>
            <a:ext cx="930180" cy="937096"/>
          </a:xfrm>
          <a:prstGeom prst="rect">
            <a:avLst/>
          </a:prstGeom>
          <a:noFill/>
          <a:ln>
            <a:noFill/>
          </a:ln>
          <a:extLst>
            <a:ext uri="{909E8E84-426E-40dd-AFC4-6F175D3DCCD1}">
              <a14:hiddenFill xmlns="" xmlns:a14="http://schemas.microsoft.com/office/drawing/2010/main">
                <a:solidFill>
                  <a:srgbClr val="FFFFFF">
                    <a:alpha val="94901"/>
                  </a:srgbClr>
                </a:solidFill>
              </a14:hiddenFill>
            </a:ext>
            <a:ext uri="{91240B29-F687-4f45-9708-019B960494DF}">
              <a14:hiddenLine xmlns="" xmlns:a14="http://schemas.microsoft.com/office/drawing/2010/main" w="12700">
                <a:solidFill>
                  <a:srgbClr val="000000"/>
                </a:solidFill>
                <a:miter lim="800000"/>
                <a:headEnd/>
                <a:tailEnd/>
              </a14:hiddenLine>
            </a:ext>
          </a:extLst>
        </p:spPr>
      </p:pic>
      <p:sp>
        <p:nvSpPr>
          <p:cNvPr id="30" name="TextBox 29">
            <a:extLst>
              <a:ext uri="{FF2B5EF4-FFF2-40B4-BE49-F238E27FC236}">
                <a16:creationId xmlns:a16="http://schemas.microsoft.com/office/drawing/2014/main" id="{DA11600F-FA73-8C4F-83E9-B12A0BF47601}"/>
              </a:ext>
            </a:extLst>
          </p:cNvPr>
          <p:cNvSpPr txBox="1"/>
          <p:nvPr/>
        </p:nvSpPr>
        <p:spPr>
          <a:xfrm>
            <a:off x="280178" y="2495621"/>
            <a:ext cx="423514" cy="523220"/>
          </a:xfrm>
          <a:prstGeom prst="rect">
            <a:avLst/>
          </a:prstGeom>
          <a:noFill/>
        </p:spPr>
        <p:txBody>
          <a:bodyPr wrap="none" rtlCol="0">
            <a:spAutoFit/>
          </a:bodyPr>
          <a:lstStyle/>
          <a:p>
            <a:r>
              <a:rPr lang="en-US" sz="2800" dirty="0"/>
              <a:t>A</a:t>
            </a:r>
          </a:p>
        </p:txBody>
      </p:sp>
      <p:sp>
        <p:nvSpPr>
          <p:cNvPr id="32" name="TextBox 31">
            <a:extLst>
              <a:ext uri="{FF2B5EF4-FFF2-40B4-BE49-F238E27FC236}">
                <a16:creationId xmlns:a16="http://schemas.microsoft.com/office/drawing/2014/main" id="{683A539A-2A9F-9541-9B8F-18653ADE6FC2}"/>
              </a:ext>
            </a:extLst>
          </p:cNvPr>
          <p:cNvSpPr txBox="1"/>
          <p:nvPr/>
        </p:nvSpPr>
        <p:spPr>
          <a:xfrm>
            <a:off x="8120947" y="1763200"/>
            <a:ext cx="423514" cy="523220"/>
          </a:xfrm>
          <a:prstGeom prst="rect">
            <a:avLst/>
          </a:prstGeom>
          <a:noFill/>
        </p:spPr>
        <p:txBody>
          <a:bodyPr wrap="none" rtlCol="0">
            <a:spAutoFit/>
          </a:bodyPr>
          <a:lstStyle/>
          <a:p>
            <a:r>
              <a:rPr lang="en-US" sz="2800" dirty="0"/>
              <a:t>X</a:t>
            </a:r>
          </a:p>
        </p:txBody>
      </p:sp>
      <p:sp>
        <p:nvSpPr>
          <p:cNvPr id="3" name="TextBox 2">
            <a:extLst>
              <a:ext uri="{FF2B5EF4-FFF2-40B4-BE49-F238E27FC236}">
                <a16:creationId xmlns:a16="http://schemas.microsoft.com/office/drawing/2014/main" id="{27314D81-645D-D64F-A356-F96CCA38A150}"/>
              </a:ext>
            </a:extLst>
          </p:cNvPr>
          <p:cNvSpPr txBox="1"/>
          <p:nvPr/>
        </p:nvSpPr>
        <p:spPr>
          <a:xfrm>
            <a:off x="0" y="3173677"/>
            <a:ext cx="2185214" cy="400110"/>
          </a:xfrm>
          <a:prstGeom prst="rect">
            <a:avLst/>
          </a:prstGeom>
          <a:noFill/>
        </p:spPr>
        <p:txBody>
          <a:bodyPr wrap="none" rtlCol="0">
            <a:spAutoFit/>
          </a:bodyPr>
          <a:lstStyle/>
          <a:p>
            <a:r>
              <a:rPr lang="en-US" dirty="0">
                <a:solidFill>
                  <a:srgbClr val="FF0000"/>
                </a:solidFill>
                <a:latin typeface="Courier" pitchFamily="2" charset="0"/>
              </a:rPr>
              <a:t>192.168.0.100</a:t>
            </a:r>
          </a:p>
        </p:txBody>
      </p:sp>
      <p:sp>
        <p:nvSpPr>
          <p:cNvPr id="34" name="TextBox 33">
            <a:extLst>
              <a:ext uri="{FF2B5EF4-FFF2-40B4-BE49-F238E27FC236}">
                <a16:creationId xmlns:a16="http://schemas.microsoft.com/office/drawing/2014/main" id="{5ACA2174-C529-7D48-977A-4D34E926E647}"/>
              </a:ext>
            </a:extLst>
          </p:cNvPr>
          <p:cNvSpPr txBox="1"/>
          <p:nvPr/>
        </p:nvSpPr>
        <p:spPr>
          <a:xfrm>
            <a:off x="6862012" y="3216956"/>
            <a:ext cx="2339102" cy="400110"/>
          </a:xfrm>
          <a:prstGeom prst="rect">
            <a:avLst/>
          </a:prstGeom>
          <a:noFill/>
        </p:spPr>
        <p:txBody>
          <a:bodyPr wrap="none" rtlCol="0">
            <a:spAutoFit/>
          </a:bodyPr>
          <a:lstStyle/>
          <a:p>
            <a:r>
              <a:rPr lang="en-US" dirty="0">
                <a:solidFill>
                  <a:srgbClr val="00B050"/>
                </a:solidFill>
                <a:latin typeface="Courier" pitchFamily="2" charset="0"/>
              </a:rPr>
              <a:t>216.58.198.164</a:t>
            </a:r>
          </a:p>
        </p:txBody>
      </p:sp>
      <p:grpSp>
        <p:nvGrpSpPr>
          <p:cNvPr id="75" name="Group 74">
            <a:extLst>
              <a:ext uri="{FF2B5EF4-FFF2-40B4-BE49-F238E27FC236}">
                <a16:creationId xmlns:a16="http://schemas.microsoft.com/office/drawing/2014/main" id="{871829B2-7A95-1E41-B632-BF97BC482A21}"/>
              </a:ext>
            </a:extLst>
          </p:cNvPr>
          <p:cNvGrpSpPr/>
          <p:nvPr/>
        </p:nvGrpSpPr>
        <p:grpSpPr>
          <a:xfrm>
            <a:off x="259304" y="1471967"/>
            <a:ext cx="4267200" cy="903290"/>
            <a:chOff x="259304" y="1471967"/>
            <a:chExt cx="4267200" cy="903290"/>
          </a:xfrm>
        </p:grpSpPr>
        <p:sp>
          <p:nvSpPr>
            <p:cNvPr id="5" name="TextBox 4">
              <a:extLst>
                <a:ext uri="{FF2B5EF4-FFF2-40B4-BE49-F238E27FC236}">
                  <a16:creationId xmlns:a16="http://schemas.microsoft.com/office/drawing/2014/main" id="{9623DA3C-89E2-9444-B7B4-2198914B7823}"/>
                </a:ext>
              </a:extLst>
            </p:cNvPr>
            <p:cNvSpPr txBox="1"/>
            <p:nvPr/>
          </p:nvSpPr>
          <p:spPr>
            <a:xfrm>
              <a:off x="259304" y="1471967"/>
              <a:ext cx="4267200" cy="400110"/>
            </a:xfrm>
            <a:prstGeom prst="rect">
              <a:avLst/>
            </a:prstGeom>
            <a:solidFill>
              <a:schemeClr val="accent6">
                <a:lumMod val="20000"/>
                <a:lumOff val="80000"/>
              </a:schemeClr>
            </a:solidFill>
          </p:spPr>
          <p:txBody>
            <a:bodyPr wrap="square" rtlCol="0">
              <a:spAutoFit/>
            </a:bodyPr>
            <a:lstStyle/>
            <a:p>
              <a:r>
                <a:rPr lang="en-US" dirty="0"/>
                <a:t>“I am talking to </a:t>
              </a:r>
              <a:r>
                <a:rPr lang="en-US" dirty="0">
                  <a:solidFill>
                    <a:srgbClr val="00B050"/>
                  </a:solidFill>
                  <a:latin typeface="Courier" pitchFamily="2" charset="0"/>
                </a:rPr>
                <a:t>216.58.198.164</a:t>
              </a:r>
              <a:r>
                <a:rPr lang="en-US" dirty="0">
                  <a:latin typeface="+mj-lt"/>
                </a:rPr>
                <a:t>”</a:t>
              </a:r>
            </a:p>
          </p:txBody>
        </p:sp>
        <p:grpSp>
          <p:nvGrpSpPr>
            <p:cNvPr id="11" name="Group 10">
              <a:extLst>
                <a:ext uri="{FF2B5EF4-FFF2-40B4-BE49-F238E27FC236}">
                  <a16:creationId xmlns:a16="http://schemas.microsoft.com/office/drawing/2014/main" id="{3015EEF2-6E20-AA42-BECA-9BD975FDC7E3}"/>
                </a:ext>
              </a:extLst>
            </p:cNvPr>
            <p:cNvGrpSpPr/>
            <p:nvPr/>
          </p:nvGrpSpPr>
          <p:grpSpPr>
            <a:xfrm flipH="1">
              <a:off x="1093421" y="1969521"/>
              <a:ext cx="457200" cy="405736"/>
              <a:chOff x="1632863" y="2032615"/>
              <a:chExt cx="457200" cy="405736"/>
            </a:xfrm>
          </p:grpSpPr>
          <p:sp>
            <p:nvSpPr>
              <p:cNvPr id="10" name="Oval 9">
                <a:extLst>
                  <a:ext uri="{FF2B5EF4-FFF2-40B4-BE49-F238E27FC236}">
                    <a16:creationId xmlns:a16="http://schemas.microsoft.com/office/drawing/2014/main" id="{381B8903-1541-D245-9231-4DE248C6F847}"/>
                  </a:ext>
                </a:extLst>
              </p:cNvPr>
              <p:cNvSpPr/>
              <p:nvPr/>
            </p:nvSpPr>
            <p:spPr bwMode="auto">
              <a:xfrm flipH="1">
                <a:off x="1632863" y="2032615"/>
                <a:ext cx="152400" cy="100936"/>
              </a:xfrm>
              <a:prstGeom prst="ellipse">
                <a:avLst/>
              </a:prstGeom>
              <a:solidFill>
                <a:srgbClr val="80808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37" name="Oval 36">
                <a:extLst>
                  <a:ext uri="{FF2B5EF4-FFF2-40B4-BE49-F238E27FC236}">
                    <a16:creationId xmlns:a16="http://schemas.microsoft.com/office/drawing/2014/main" id="{1EA044F2-19A6-3E43-812E-077954F4C91C}"/>
                  </a:ext>
                </a:extLst>
              </p:cNvPr>
              <p:cNvSpPr/>
              <p:nvPr/>
            </p:nvSpPr>
            <p:spPr bwMode="auto">
              <a:xfrm flipH="1">
                <a:off x="1785263" y="2185015"/>
                <a:ext cx="152400" cy="100936"/>
              </a:xfrm>
              <a:prstGeom prst="ellipse">
                <a:avLst/>
              </a:prstGeom>
              <a:solidFill>
                <a:srgbClr val="80808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38" name="Oval 37">
                <a:extLst>
                  <a:ext uri="{FF2B5EF4-FFF2-40B4-BE49-F238E27FC236}">
                    <a16:creationId xmlns:a16="http://schemas.microsoft.com/office/drawing/2014/main" id="{0E976504-5D8F-4540-AA84-60A9223F23F1}"/>
                  </a:ext>
                </a:extLst>
              </p:cNvPr>
              <p:cNvSpPr/>
              <p:nvPr/>
            </p:nvSpPr>
            <p:spPr bwMode="auto">
              <a:xfrm flipH="1">
                <a:off x="1937663" y="2337415"/>
                <a:ext cx="152400" cy="100936"/>
              </a:xfrm>
              <a:prstGeom prst="ellipse">
                <a:avLst/>
              </a:prstGeom>
              <a:solidFill>
                <a:srgbClr val="80808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sp>
        <p:nvSpPr>
          <p:cNvPr id="51" name="Can 50">
            <a:extLst>
              <a:ext uri="{FF2B5EF4-FFF2-40B4-BE49-F238E27FC236}">
                <a16:creationId xmlns:a16="http://schemas.microsoft.com/office/drawing/2014/main" id="{8B0E2D0E-BB86-0B4F-8FE2-7E24A798652B}"/>
              </a:ext>
            </a:extLst>
          </p:cNvPr>
          <p:cNvSpPr/>
          <p:nvPr/>
        </p:nvSpPr>
        <p:spPr>
          <a:xfrm>
            <a:off x="2286000" y="2724150"/>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52" name="Straight Connector 51">
            <a:extLst>
              <a:ext uri="{FF2B5EF4-FFF2-40B4-BE49-F238E27FC236}">
                <a16:creationId xmlns:a16="http://schemas.microsoft.com/office/drawing/2014/main" id="{92BF4FC8-0C18-A045-922E-4A4313E38C2A}"/>
              </a:ext>
            </a:extLst>
          </p:cNvPr>
          <p:cNvCxnSpPr>
            <a:cxnSpLocks/>
            <a:endCxn id="51" idx="2"/>
          </p:cNvCxnSpPr>
          <p:nvPr/>
        </p:nvCxnSpPr>
        <p:spPr>
          <a:xfrm>
            <a:off x="1398221" y="2903404"/>
            <a:ext cx="887779" cy="0"/>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5BF1BB6A-FBE2-A142-B7F4-67C21CA655CF}"/>
              </a:ext>
            </a:extLst>
          </p:cNvPr>
          <p:cNvCxnSpPr>
            <a:cxnSpLocks/>
            <a:stCxn id="51" idx="4"/>
          </p:cNvCxnSpPr>
          <p:nvPr/>
        </p:nvCxnSpPr>
        <p:spPr>
          <a:xfrm>
            <a:off x="3334799" y="2903404"/>
            <a:ext cx="4532815" cy="0"/>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grpSp>
        <p:nvGrpSpPr>
          <p:cNvPr id="76" name="Group 75">
            <a:extLst>
              <a:ext uri="{FF2B5EF4-FFF2-40B4-BE49-F238E27FC236}">
                <a16:creationId xmlns:a16="http://schemas.microsoft.com/office/drawing/2014/main" id="{93680782-207F-FE44-A126-A2BF692AC3B7}"/>
              </a:ext>
            </a:extLst>
          </p:cNvPr>
          <p:cNvGrpSpPr/>
          <p:nvPr/>
        </p:nvGrpSpPr>
        <p:grpSpPr>
          <a:xfrm>
            <a:off x="3122535" y="1451030"/>
            <a:ext cx="5898163" cy="1419170"/>
            <a:chOff x="3122535" y="1451030"/>
            <a:chExt cx="5898163" cy="1419170"/>
          </a:xfrm>
        </p:grpSpPr>
        <p:sp>
          <p:nvSpPr>
            <p:cNvPr id="46" name="TextBox 45">
              <a:extLst>
                <a:ext uri="{FF2B5EF4-FFF2-40B4-BE49-F238E27FC236}">
                  <a16:creationId xmlns:a16="http://schemas.microsoft.com/office/drawing/2014/main" id="{45ED0701-11AE-DC4E-9D49-ADF98A54F401}"/>
                </a:ext>
              </a:extLst>
            </p:cNvPr>
            <p:cNvSpPr txBox="1"/>
            <p:nvPr/>
          </p:nvSpPr>
          <p:spPr>
            <a:xfrm>
              <a:off x="5000102" y="1451030"/>
              <a:ext cx="4020596" cy="400110"/>
            </a:xfrm>
            <a:prstGeom prst="rect">
              <a:avLst/>
            </a:prstGeom>
            <a:solidFill>
              <a:schemeClr val="accent6">
                <a:lumMod val="20000"/>
                <a:lumOff val="80000"/>
              </a:schemeClr>
            </a:solidFill>
          </p:spPr>
          <p:txBody>
            <a:bodyPr wrap="square" rtlCol="0">
              <a:spAutoFit/>
            </a:bodyPr>
            <a:lstStyle/>
            <a:p>
              <a:r>
                <a:rPr lang="en-US" dirty="0"/>
                <a:t>“I am talking to </a:t>
              </a:r>
              <a:r>
                <a:rPr lang="en-US" dirty="0">
                  <a:solidFill>
                    <a:schemeClr val="accent2"/>
                  </a:solidFill>
                  <a:latin typeface="Courier" pitchFamily="2" charset="0"/>
                </a:rPr>
                <a:t>171.64.74.10</a:t>
              </a:r>
              <a:r>
                <a:rPr lang="en-US" dirty="0">
                  <a:latin typeface="+mj-lt"/>
                </a:rPr>
                <a:t>”</a:t>
              </a:r>
            </a:p>
          </p:txBody>
        </p:sp>
        <p:grpSp>
          <p:nvGrpSpPr>
            <p:cNvPr id="47" name="Group 46">
              <a:extLst>
                <a:ext uri="{FF2B5EF4-FFF2-40B4-BE49-F238E27FC236}">
                  <a16:creationId xmlns:a16="http://schemas.microsoft.com/office/drawing/2014/main" id="{3574C352-232C-8D44-9038-CC16247876D1}"/>
                </a:ext>
              </a:extLst>
            </p:cNvPr>
            <p:cNvGrpSpPr/>
            <p:nvPr/>
          </p:nvGrpSpPr>
          <p:grpSpPr>
            <a:xfrm>
              <a:off x="7376292" y="1926544"/>
              <a:ext cx="457200" cy="405736"/>
              <a:chOff x="1632863" y="2032615"/>
              <a:chExt cx="457200" cy="405736"/>
            </a:xfrm>
          </p:grpSpPr>
          <p:sp>
            <p:nvSpPr>
              <p:cNvPr id="48" name="Oval 47">
                <a:extLst>
                  <a:ext uri="{FF2B5EF4-FFF2-40B4-BE49-F238E27FC236}">
                    <a16:creationId xmlns:a16="http://schemas.microsoft.com/office/drawing/2014/main" id="{90D6FBA6-0827-BC48-89FD-343BA6C631B9}"/>
                  </a:ext>
                </a:extLst>
              </p:cNvPr>
              <p:cNvSpPr/>
              <p:nvPr/>
            </p:nvSpPr>
            <p:spPr bwMode="auto">
              <a:xfrm flipH="1">
                <a:off x="1632863" y="2032615"/>
                <a:ext cx="152400" cy="100936"/>
              </a:xfrm>
              <a:prstGeom prst="ellipse">
                <a:avLst/>
              </a:prstGeom>
              <a:solidFill>
                <a:srgbClr val="80808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49" name="Oval 48">
                <a:extLst>
                  <a:ext uri="{FF2B5EF4-FFF2-40B4-BE49-F238E27FC236}">
                    <a16:creationId xmlns:a16="http://schemas.microsoft.com/office/drawing/2014/main" id="{10CB2331-FFF5-FA49-8DA7-8EBB4313D31E}"/>
                  </a:ext>
                </a:extLst>
              </p:cNvPr>
              <p:cNvSpPr/>
              <p:nvPr/>
            </p:nvSpPr>
            <p:spPr bwMode="auto">
              <a:xfrm flipH="1">
                <a:off x="1785263" y="2185015"/>
                <a:ext cx="152400" cy="100936"/>
              </a:xfrm>
              <a:prstGeom prst="ellipse">
                <a:avLst/>
              </a:prstGeom>
              <a:solidFill>
                <a:srgbClr val="80808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50" name="Oval 49">
                <a:extLst>
                  <a:ext uri="{FF2B5EF4-FFF2-40B4-BE49-F238E27FC236}">
                    <a16:creationId xmlns:a16="http://schemas.microsoft.com/office/drawing/2014/main" id="{D04E9B3E-DB8F-7B43-A5AC-BEB50481DD1C}"/>
                  </a:ext>
                </a:extLst>
              </p:cNvPr>
              <p:cNvSpPr/>
              <p:nvPr/>
            </p:nvSpPr>
            <p:spPr bwMode="auto">
              <a:xfrm flipH="1">
                <a:off x="1937663" y="2337415"/>
                <a:ext cx="152400" cy="100936"/>
              </a:xfrm>
              <a:prstGeom prst="ellipse">
                <a:avLst/>
              </a:prstGeom>
              <a:solidFill>
                <a:srgbClr val="80808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sp>
          <p:nvSpPr>
            <p:cNvPr id="55" name="TextBox 54">
              <a:extLst>
                <a:ext uri="{FF2B5EF4-FFF2-40B4-BE49-F238E27FC236}">
                  <a16:creationId xmlns:a16="http://schemas.microsoft.com/office/drawing/2014/main" id="{E0FBE963-2FB3-2C4C-83F0-20E88C15D25A}"/>
                </a:ext>
              </a:extLst>
            </p:cNvPr>
            <p:cNvSpPr txBox="1"/>
            <p:nvPr/>
          </p:nvSpPr>
          <p:spPr>
            <a:xfrm>
              <a:off x="3122535" y="2217732"/>
              <a:ext cx="2031325" cy="400110"/>
            </a:xfrm>
            <a:prstGeom prst="rect">
              <a:avLst/>
            </a:prstGeom>
            <a:noFill/>
          </p:spPr>
          <p:txBody>
            <a:bodyPr wrap="none" rtlCol="0">
              <a:spAutoFit/>
            </a:bodyPr>
            <a:lstStyle/>
            <a:p>
              <a:r>
                <a:rPr lang="en-US" dirty="0">
                  <a:solidFill>
                    <a:schemeClr val="accent2"/>
                  </a:solidFill>
                  <a:latin typeface="Courier" pitchFamily="2" charset="0"/>
                </a:rPr>
                <a:t>171.64.74.10</a:t>
              </a:r>
            </a:p>
          </p:txBody>
        </p:sp>
        <p:sp>
          <p:nvSpPr>
            <p:cNvPr id="58" name="Freeform 57">
              <a:extLst>
                <a:ext uri="{FF2B5EF4-FFF2-40B4-BE49-F238E27FC236}">
                  <a16:creationId xmlns:a16="http://schemas.microsoft.com/office/drawing/2014/main" id="{DDC16837-91DE-1F49-A108-D1CBE2FC4738}"/>
                </a:ext>
              </a:extLst>
            </p:cNvPr>
            <p:cNvSpPr/>
            <p:nvPr/>
          </p:nvSpPr>
          <p:spPr bwMode="auto">
            <a:xfrm>
              <a:off x="3340100" y="2495621"/>
              <a:ext cx="406400" cy="374579"/>
            </a:xfrm>
            <a:custGeom>
              <a:avLst/>
              <a:gdLst>
                <a:gd name="connsiteX0" fmla="*/ 406400 w 406400"/>
                <a:gd name="connsiteY0" fmla="*/ 0 h 203200"/>
                <a:gd name="connsiteX1" fmla="*/ 330200 w 406400"/>
                <a:gd name="connsiteY1" fmla="*/ 88900 h 203200"/>
                <a:gd name="connsiteX2" fmla="*/ 254000 w 406400"/>
                <a:gd name="connsiteY2" fmla="*/ 114300 h 203200"/>
                <a:gd name="connsiteX3" fmla="*/ 177800 w 406400"/>
                <a:gd name="connsiteY3" fmla="*/ 139700 h 203200"/>
                <a:gd name="connsiteX4" fmla="*/ 139700 w 406400"/>
                <a:gd name="connsiteY4" fmla="*/ 152400 h 203200"/>
                <a:gd name="connsiteX5" fmla="*/ 88900 w 406400"/>
                <a:gd name="connsiteY5" fmla="*/ 165100 h 203200"/>
                <a:gd name="connsiteX6" fmla="*/ 0 w 406400"/>
                <a:gd name="connsiteY6" fmla="*/ 203200 h 20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400" h="203200">
                  <a:moveTo>
                    <a:pt x="406400" y="0"/>
                  </a:moveTo>
                  <a:cubicBezTo>
                    <a:pt x="381000" y="29633"/>
                    <a:pt x="361424" y="65482"/>
                    <a:pt x="330200" y="88900"/>
                  </a:cubicBezTo>
                  <a:cubicBezTo>
                    <a:pt x="308781" y="104964"/>
                    <a:pt x="279400" y="105833"/>
                    <a:pt x="254000" y="114300"/>
                  </a:cubicBezTo>
                  <a:lnTo>
                    <a:pt x="177800" y="139700"/>
                  </a:lnTo>
                  <a:cubicBezTo>
                    <a:pt x="165100" y="143933"/>
                    <a:pt x="152687" y="149153"/>
                    <a:pt x="139700" y="152400"/>
                  </a:cubicBezTo>
                  <a:cubicBezTo>
                    <a:pt x="122767" y="156633"/>
                    <a:pt x="105618" y="160084"/>
                    <a:pt x="88900" y="165100"/>
                  </a:cubicBezTo>
                  <a:cubicBezTo>
                    <a:pt x="10919" y="188494"/>
                    <a:pt x="30760" y="172440"/>
                    <a:pt x="0" y="203200"/>
                  </a:cubicBezTo>
                </a:path>
              </a:pathLst>
            </a:custGeom>
            <a:noFill/>
            <a:ln w="9525" cap="flat" cmpd="sng" algn="ctr">
              <a:solidFill>
                <a:srgbClr val="FF0000"/>
              </a:solidFill>
              <a:prstDash val="solid"/>
              <a:round/>
              <a:headEnd type="none" w="med" len="med"/>
              <a:tailEnd type="triangl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pic>
        <p:nvPicPr>
          <p:cNvPr id="59" name="Picture 58">
            <a:extLst>
              <a:ext uri="{FF2B5EF4-FFF2-40B4-BE49-F238E27FC236}">
                <a16:creationId xmlns:a16="http://schemas.microsoft.com/office/drawing/2014/main" id="{4C51A3A8-93BF-F740-A8C7-315F62444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140921" y="3750085"/>
            <a:ext cx="1309844" cy="735224"/>
          </a:xfrm>
          <a:prstGeom prst="rect">
            <a:avLst/>
          </a:prstGeom>
        </p:spPr>
      </p:pic>
      <p:sp>
        <p:nvSpPr>
          <p:cNvPr id="60" name="TextBox 59">
            <a:extLst>
              <a:ext uri="{FF2B5EF4-FFF2-40B4-BE49-F238E27FC236}">
                <a16:creationId xmlns:a16="http://schemas.microsoft.com/office/drawing/2014/main" id="{48F6D734-73C5-9348-AF04-29CEC19BD85E}"/>
              </a:ext>
            </a:extLst>
          </p:cNvPr>
          <p:cNvSpPr txBox="1"/>
          <p:nvPr/>
        </p:nvSpPr>
        <p:spPr>
          <a:xfrm>
            <a:off x="268699" y="3763974"/>
            <a:ext cx="423514" cy="523220"/>
          </a:xfrm>
          <a:prstGeom prst="rect">
            <a:avLst/>
          </a:prstGeom>
          <a:noFill/>
        </p:spPr>
        <p:txBody>
          <a:bodyPr wrap="none" rtlCol="0">
            <a:spAutoFit/>
          </a:bodyPr>
          <a:lstStyle/>
          <a:p>
            <a:r>
              <a:rPr lang="en-US" sz="2800" dirty="0"/>
              <a:t>B</a:t>
            </a:r>
          </a:p>
        </p:txBody>
      </p:sp>
      <p:sp>
        <p:nvSpPr>
          <p:cNvPr id="61" name="TextBox 60">
            <a:extLst>
              <a:ext uri="{FF2B5EF4-FFF2-40B4-BE49-F238E27FC236}">
                <a16:creationId xmlns:a16="http://schemas.microsoft.com/office/drawing/2014/main" id="{28426EB3-4320-0E4E-8B15-8E1D6C7C3D31}"/>
              </a:ext>
            </a:extLst>
          </p:cNvPr>
          <p:cNvSpPr txBox="1"/>
          <p:nvPr/>
        </p:nvSpPr>
        <p:spPr>
          <a:xfrm>
            <a:off x="-11479" y="4442030"/>
            <a:ext cx="2185214" cy="400110"/>
          </a:xfrm>
          <a:prstGeom prst="rect">
            <a:avLst/>
          </a:prstGeom>
          <a:noFill/>
        </p:spPr>
        <p:txBody>
          <a:bodyPr wrap="none" rtlCol="0">
            <a:spAutoFit/>
          </a:bodyPr>
          <a:lstStyle/>
          <a:p>
            <a:r>
              <a:rPr lang="en-US" dirty="0">
                <a:solidFill>
                  <a:srgbClr val="FF0000"/>
                </a:solidFill>
                <a:latin typeface="Courier" pitchFamily="2" charset="0"/>
              </a:rPr>
              <a:t>192.168.0.101</a:t>
            </a:r>
          </a:p>
        </p:txBody>
      </p:sp>
      <p:cxnSp>
        <p:nvCxnSpPr>
          <p:cNvPr id="62" name="Straight Connector 61">
            <a:extLst>
              <a:ext uri="{FF2B5EF4-FFF2-40B4-BE49-F238E27FC236}">
                <a16:creationId xmlns:a16="http://schemas.microsoft.com/office/drawing/2014/main" id="{AEBAE31E-9D5A-2F4F-9F7E-1871141F8C74}"/>
              </a:ext>
            </a:extLst>
          </p:cNvPr>
          <p:cNvCxnSpPr>
            <a:cxnSpLocks/>
            <a:endCxn id="51" idx="3"/>
          </p:cNvCxnSpPr>
          <p:nvPr/>
        </p:nvCxnSpPr>
        <p:spPr>
          <a:xfrm flipV="1">
            <a:off x="1386742" y="3082657"/>
            <a:ext cx="1423658" cy="1089100"/>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grpSp>
        <p:nvGrpSpPr>
          <p:cNvPr id="74" name="Group 73">
            <a:extLst>
              <a:ext uri="{FF2B5EF4-FFF2-40B4-BE49-F238E27FC236}">
                <a16:creationId xmlns:a16="http://schemas.microsoft.com/office/drawing/2014/main" id="{F1CF2BDB-E4AD-3B4B-AAEB-51F7E349246D}"/>
              </a:ext>
            </a:extLst>
          </p:cNvPr>
          <p:cNvGrpSpPr/>
          <p:nvPr/>
        </p:nvGrpSpPr>
        <p:grpSpPr>
          <a:xfrm>
            <a:off x="1255764" y="4059909"/>
            <a:ext cx="4842067" cy="405736"/>
            <a:chOff x="1255764" y="4059909"/>
            <a:chExt cx="4842067" cy="405736"/>
          </a:xfrm>
        </p:grpSpPr>
        <p:sp>
          <p:nvSpPr>
            <p:cNvPr id="64" name="TextBox 63">
              <a:extLst>
                <a:ext uri="{FF2B5EF4-FFF2-40B4-BE49-F238E27FC236}">
                  <a16:creationId xmlns:a16="http://schemas.microsoft.com/office/drawing/2014/main" id="{3F3C9921-A705-F44D-B7C3-5F9B4754CA64}"/>
                </a:ext>
              </a:extLst>
            </p:cNvPr>
            <p:cNvSpPr txBox="1"/>
            <p:nvPr/>
          </p:nvSpPr>
          <p:spPr>
            <a:xfrm>
              <a:off x="1830631" y="4062722"/>
              <a:ext cx="4267200" cy="400110"/>
            </a:xfrm>
            <a:prstGeom prst="rect">
              <a:avLst/>
            </a:prstGeom>
            <a:solidFill>
              <a:schemeClr val="accent6">
                <a:lumMod val="20000"/>
                <a:lumOff val="80000"/>
              </a:schemeClr>
            </a:solidFill>
          </p:spPr>
          <p:txBody>
            <a:bodyPr wrap="square" rtlCol="0">
              <a:spAutoFit/>
            </a:bodyPr>
            <a:lstStyle/>
            <a:p>
              <a:r>
                <a:rPr lang="en-US" dirty="0"/>
                <a:t>“I am talking to </a:t>
              </a:r>
              <a:r>
                <a:rPr lang="en-US" dirty="0">
                  <a:solidFill>
                    <a:srgbClr val="00B050"/>
                  </a:solidFill>
                  <a:latin typeface="Courier" pitchFamily="2" charset="0"/>
                </a:rPr>
                <a:t>216.58.198.164</a:t>
              </a:r>
              <a:r>
                <a:rPr lang="en-US" dirty="0">
                  <a:latin typeface="+mj-lt"/>
                </a:rPr>
                <a:t>”</a:t>
              </a:r>
            </a:p>
          </p:txBody>
        </p:sp>
        <p:grpSp>
          <p:nvGrpSpPr>
            <p:cNvPr id="65" name="Group 64">
              <a:extLst>
                <a:ext uri="{FF2B5EF4-FFF2-40B4-BE49-F238E27FC236}">
                  <a16:creationId xmlns:a16="http://schemas.microsoft.com/office/drawing/2014/main" id="{E741C3AD-3083-F64C-BBFD-62DF88608554}"/>
                </a:ext>
              </a:extLst>
            </p:cNvPr>
            <p:cNvGrpSpPr/>
            <p:nvPr/>
          </p:nvGrpSpPr>
          <p:grpSpPr>
            <a:xfrm rot="2674303" flipH="1">
              <a:off x="1255764" y="4059909"/>
              <a:ext cx="457200" cy="405736"/>
              <a:chOff x="1632863" y="2032615"/>
              <a:chExt cx="457200" cy="405736"/>
            </a:xfrm>
          </p:grpSpPr>
          <p:sp>
            <p:nvSpPr>
              <p:cNvPr id="66" name="Oval 65">
                <a:extLst>
                  <a:ext uri="{FF2B5EF4-FFF2-40B4-BE49-F238E27FC236}">
                    <a16:creationId xmlns:a16="http://schemas.microsoft.com/office/drawing/2014/main" id="{5336223D-D40F-A447-A0B0-8EE9019B51CC}"/>
                  </a:ext>
                </a:extLst>
              </p:cNvPr>
              <p:cNvSpPr/>
              <p:nvPr/>
            </p:nvSpPr>
            <p:spPr bwMode="auto">
              <a:xfrm flipH="1">
                <a:off x="1632863" y="2032615"/>
                <a:ext cx="152400" cy="100936"/>
              </a:xfrm>
              <a:prstGeom prst="ellipse">
                <a:avLst/>
              </a:prstGeom>
              <a:solidFill>
                <a:srgbClr val="80808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67" name="Oval 66">
                <a:extLst>
                  <a:ext uri="{FF2B5EF4-FFF2-40B4-BE49-F238E27FC236}">
                    <a16:creationId xmlns:a16="http://schemas.microsoft.com/office/drawing/2014/main" id="{6A0767A8-5032-6045-8752-E3C61304BBC4}"/>
                  </a:ext>
                </a:extLst>
              </p:cNvPr>
              <p:cNvSpPr/>
              <p:nvPr/>
            </p:nvSpPr>
            <p:spPr bwMode="auto">
              <a:xfrm flipH="1">
                <a:off x="1785263" y="2185015"/>
                <a:ext cx="152400" cy="100936"/>
              </a:xfrm>
              <a:prstGeom prst="ellipse">
                <a:avLst/>
              </a:prstGeom>
              <a:solidFill>
                <a:srgbClr val="80808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68" name="Oval 67">
                <a:extLst>
                  <a:ext uri="{FF2B5EF4-FFF2-40B4-BE49-F238E27FC236}">
                    <a16:creationId xmlns:a16="http://schemas.microsoft.com/office/drawing/2014/main" id="{058156D2-39EB-7B4F-8B2C-BDD4BBD48D1F}"/>
                  </a:ext>
                </a:extLst>
              </p:cNvPr>
              <p:cNvSpPr/>
              <p:nvPr/>
            </p:nvSpPr>
            <p:spPr bwMode="auto">
              <a:xfrm flipH="1">
                <a:off x="1937663" y="2337415"/>
                <a:ext cx="152400" cy="100936"/>
              </a:xfrm>
              <a:prstGeom prst="ellipse">
                <a:avLst/>
              </a:prstGeom>
              <a:solidFill>
                <a:srgbClr val="80808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grpSp>
        <p:nvGrpSpPr>
          <p:cNvPr id="77" name="Group 76">
            <a:extLst>
              <a:ext uri="{FF2B5EF4-FFF2-40B4-BE49-F238E27FC236}">
                <a16:creationId xmlns:a16="http://schemas.microsoft.com/office/drawing/2014/main" id="{5BF6019C-6452-014D-9B44-7CA904CED958}"/>
              </a:ext>
            </a:extLst>
          </p:cNvPr>
          <p:cNvGrpSpPr/>
          <p:nvPr/>
        </p:nvGrpSpPr>
        <p:grpSpPr>
          <a:xfrm>
            <a:off x="2743200" y="3028950"/>
            <a:ext cx="3501572" cy="1994067"/>
            <a:chOff x="2743200" y="3028950"/>
            <a:chExt cx="3501572" cy="1994067"/>
          </a:xfrm>
        </p:grpSpPr>
        <p:sp>
          <p:nvSpPr>
            <p:cNvPr id="70" name="Rectangle 69">
              <a:extLst>
                <a:ext uri="{FF2B5EF4-FFF2-40B4-BE49-F238E27FC236}">
                  <a16:creationId xmlns:a16="http://schemas.microsoft.com/office/drawing/2014/main" id="{95BC2586-1A51-0547-BD97-2D1DE22E2E86}"/>
                </a:ext>
              </a:extLst>
            </p:cNvPr>
            <p:cNvSpPr/>
            <p:nvPr/>
          </p:nvSpPr>
          <p:spPr bwMode="auto">
            <a:xfrm>
              <a:off x="2831087" y="3360442"/>
              <a:ext cx="3413685" cy="606516"/>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pitchFamily="-65" charset="0"/>
                </a:rPr>
                <a:t>IP SA == </a:t>
              </a:r>
              <a:r>
                <a:rPr lang="en-US" sz="1600" dirty="0">
                  <a:solidFill>
                    <a:srgbClr val="FF0000"/>
                  </a:solidFill>
                  <a:latin typeface="Courier" pitchFamily="2" charset="0"/>
                </a:rPr>
                <a:t>192.168.0.100</a:t>
              </a:r>
            </a:p>
            <a:p>
              <a:r>
                <a:rPr lang="en-US" sz="1600" dirty="0">
                  <a:latin typeface="+mj-lt"/>
                </a:rPr>
                <a:t>&amp;&amp;  IP DA == </a:t>
              </a:r>
              <a:r>
                <a:rPr lang="en-US" sz="1600" dirty="0">
                  <a:solidFill>
                    <a:srgbClr val="00B050"/>
                  </a:solidFill>
                  <a:latin typeface="Courier" pitchFamily="2" charset="0"/>
                </a:rPr>
                <a:t>216.58.198.164</a:t>
              </a:r>
            </a:p>
          </p:txBody>
        </p:sp>
        <p:sp>
          <p:nvSpPr>
            <p:cNvPr id="71" name="Rectangle 70">
              <a:extLst>
                <a:ext uri="{FF2B5EF4-FFF2-40B4-BE49-F238E27FC236}">
                  <a16:creationId xmlns:a16="http://schemas.microsoft.com/office/drawing/2014/main" id="{36183380-3FFF-EB41-B187-B5479A8EB716}"/>
                </a:ext>
              </a:extLst>
            </p:cNvPr>
            <p:cNvSpPr/>
            <p:nvPr/>
          </p:nvSpPr>
          <p:spPr bwMode="auto">
            <a:xfrm>
              <a:off x="2831478" y="4309558"/>
              <a:ext cx="3413293" cy="713459"/>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1600" dirty="0">
                  <a:latin typeface="Arial" pitchFamily="-65" charset="0"/>
                </a:rPr>
                <a:t>Set </a:t>
              </a:r>
              <a:r>
                <a:rPr kumimoji="0" lang="en-US" sz="1600" b="0" i="0" u="none" strike="noStrike" cap="none" normalizeH="0" baseline="0" dirty="0">
                  <a:ln>
                    <a:noFill/>
                  </a:ln>
                  <a:solidFill>
                    <a:schemeClr val="tx1"/>
                  </a:solidFill>
                  <a:effectLst/>
                  <a:latin typeface="Arial" pitchFamily="-65" charset="0"/>
                </a:rPr>
                <a:t>IP </a:t>
              </a:r>
              <a:r>
                <a:rPr lang="en-US" sz="1600" dirty="0">
                  <a:latin typeface="Arial" pitchFamily="-65" charset="0"/>
                </a:rPr>
                <a:t>S</a:t>
              </a:r>
              <a:r>
                <a:rPr kumimoji="0" lang="en-US" sz="1600" b="0" i="0" u="none" strike="noStrike" cap="none" normalizeH="0" baseline="0" dirty="0">
                  <a:ln>
                    <a:noFill/>
                  </a:ln>
                  <a:solidFill>
                    <a:schemeClr val="tx1"/>
                  </a:solidFill>
                  <a:effectLst/>
                  <a:latin typeface="Arial" pitchFamily="-65" charset="0"/>
                </a:rPr>
                <a:t>A=</a:t>
              </a:r>
              <a:r>
                <a:rPr lang="en-US" sz="1600" dirty="0">
                  <a:solidFill>
                    <a:schemeClr val="accent2"/>
                  </a:solidFill>
                  <a:latin typeface="Courier" pitchFamily="2" charset="0"/>
                </a:rPr>
                <a:t>171.64.74.10</a:t>
              </a:r>
            </a:p>
            <a:p>
              <a:pPr algn="ctr" eaLnBrk="1" hangingPunct="1"/>
              <a:r>
                <a:rPr lang="en-US" sz="1600" dirty="0">
                  <a:latin typeface="+mj-lt"/>
                </a:rPr>
                <a:t>Replace TCP port numbers</a:t>
              </a:r>
            </a:p>
            <a:p>
              <a:pPr algn="ctr" eaLnBrk="1" hangingPunct="1"/>
              <a:r>
                <a:rPr lang="en-US" sz="1600" dirty="0">
                  <a:latin typeface="Arial" pitchFamily="-65" charset="0"/>
                </a:rPr>
                <a:t>Forward to </a:t>
              </a:r>
              <a:r>
                <a:rPr lang="en-US" sz="1600" dirty="0">
                  <a:solidFill>
                    <a:srgbClr val="00B050"/>
                  </a:solidFill>
                  <a:latin typeface="Courier" pitchFamily="2" charset="0"/>
                </a:rPr>
                <a:t>216.58.198.164</a:t>
              </a:r>
              <a:r>
                <a:rPr lang="en-US" sz="1600" dirty="0">
                  <a:latin typeface="Arial" pitchFamily="-65" charset="0"/>
                </a:rPr>
                <a:t> </a:t>
              </a:r>
              <a:r>
                <a:rPr kumimoji="0" lang="en-US" sz="1600" b="0" i="0" u="none" strike="noStrike" cap="none" normalizeH="0" baseline="0" dirty="0">
                  <a:ln>
                    <a:noFill/>
                  </a:ln>
                  <a:solidFill>
                    <a:schemeClr val="tx1"/>
                  </a:solidFill>
                  <a:effectLst/>
                  <a:latin typeface="Arial" pitchFamily="-65" charset="0"/>
                </a:rPr>
                <a:t> </a:t>
              </a:r>
              <a:endParaRPr kumimoji="0" lang="en-US" sz="1600" b="0" i="0" u="none" strike="noStrike" cap="none" normalizeH="0" baseline="0" dirty="0">
                <a:ln>
                  <a:noFill/>
                </a:ln>
                <a:solidFill>
                  <a:srgbClr val="7030A0"/>
                </a:solidFill>
                <a:effectLst/>
                <a:latin typeface="Arial" pitchFamily="-65" charset="0"/>
              </a:endParaRPr>
            </a:p>
          </p:txBody>
        </p:sp>
        <p:sp>
          <p:nvSpPr>
            <p:cNvPr id="72" name="TextBox 71">
              <a:extLst>
                <a:ext uri="{FF2B5EF4-FFF2-40B4-BE49-F238E27FC236}">
                  <a16:creationId xmlns:a16="http://schemas.microsoft.com/office/drawing/2014/main" id="{11E3DFE0-8769-1F4F-B533-C80EE2487F9A}"/>
                </a:ext>
              </a:extLst>
            </p:cNvPr>
            <p:cNvSpPr txBox="1"/>
            <p:nvPr/>
          </p:nvSpPr>
          <p:spPr>
            <a:xfrm>
              <a:off x="2743200" y="3028950"/>
              <a:ext cx="925253" cy="400110"/>
            </a:xfrm>
            <a:prstGeom prst="rect">
              <a:avLst/>
            </a:prstGeom>
            <a:noFill/>
          </p:spPr>
          <p:txBody>
            <a:bodyPr wrap="none" rtlCol="0">
              <a:spAutoFit/>
            </a:bodyPr>
            <a:lstStyle/>
            <a:p>
              <a:r>
                <a:rPr lang="en-US" b="1" dirty="0"/>
                <a:t>Match</a:t>
              </a:r>
            </a:p>
          </p:txBody>
        </p:sp>
        <p:sp>
          <p:nvSpPr>
            <p:cNvPr id="73" name="TextBox 72">
              <a:extLst>
                <a:ext uri="{FF2B5EF4-FFF2-40B4-BE49-F238E27FC236}">
                  <a16:creationId xmlns:a16="http://schemas.microsoft.com/office/drawing/2014/main" id="{B7998D7B-8B85-BB4F-9D15-19D2DFBE9384}"/>
                </a:ext>
              </a:extLst>
            </p:cNvPr>
            <p:cNvSpPr txBox="1"/>
            <p:nvPr/>
          </p:nvSpPr>
          <p:spPr>
            <a:xfrm>
              <a:off x="2757687" y="3949703"/>
              <a:ext cx="982961" cy="400110"/>
            </a:xfrm>
            <a:prstGeom prst="rect">
              <a:avLst/>
            </a:prstGeom>
            <a:noFill/>
          </p:spPr>
          <p:txBody>
            <a:bodyPr wrap="none" rtlCol="0">
              <a:spAutoFit/>
            </a:bodyPr>
            <a:lstStyle/>
            <a:p>
              <a:r>
                <a:rPr lang="en-US" b="1" dirty="0"/>
                <a:t>Action</a:t>
              </a:r>
            </a:p>
          </p:txBody>
        </p:sp>
      </p:grpSp>
      <p:sp>
        <p:nvSpPr>
          <p:cNvPr id="78" name="TextBox 77">
            <a:extLst>
              <a:ext uri="{FF2B5EF4-FFF2-40B4-BE49-F238E27FC236}">
                <a16:creationId xmlns:a16="http://schemas.microsoft.com/office/drawing/2014/main" id="{62F10F47-B57A-1F40-A672-0DCA3CAD5CE9}"/>
              </a:ext>
            </a:extLst>
          </p:cNvPr>
          <p:cNvSpPr txBox="1"/>
          <p:nvPr/>
        </p:nvSpPr>
        <p:spPr>
          <a:xfrm>
            <a:off x="1129042" y="1095720"/>
            <a:ext cx="7037889" cy="400110"/>
          </a:xfrm>
          <a:prstGeom prst="rect">
            <a:avLst/>
          </a:prstGeom>
          <a:noFill/>
        </p:spPr>
        <p:txBody>
          <a:bodyPr wrap="none" rtlCol="0">
            <a:spAutoFit/>
          </a:bodyPr>
          <a:lstStyle/>
          <a:p>
            <a:r>
              <a:rPr lang="en-US" dirty="0"/>
              <a:t>Q: Why does NAT use </a:t>
            </a:r>
            <a:r>
              <a:rPr lang="en-US" dirty="0">
                <a:solidFill>
                  <a:srgbClr val="FF0000"/>
                </a:solidFill>
              </a:rPr>
              <a:t>translation</a:t>
            </a:r>
            <a:r>
              <a:rPr lang="en-US" dirty="0"/>
              <a:t> instead of </a:t>
            </a:r>
            <a:r>
              <a:rPr lang="en-US" dirty="0">
                <a:solidFill>
                  <a:srgbClr val="FF0000"/>
                </a:solidFill>
              </a:rPr>
              <a:t>tags</a:t>
            </a:r>
            <a:r>
              <a:rPr lang="en-US" dirty="0"/>
              <a:t> or </a:t>
            </a:r>
            <a:r>
              <a:rPr lang="en-US" dirty="0">
                <a:solidFill>
                  <a:srgbClr val="FF0000"/>
                </a:solidFill>
              </a:rPr>
              <a:t>tunnels</a:t>
            </a:r>
            <a:r>
              <a:rPr lang="en-US" dirty="0"/>
              <a:t>?</a:t>
            </a:r>
          </a:p>
        </p:txBody>
      </p:sp>
    </p:spTree>
    <p:extLst>
      <p:ext uri="{BB962C8B-B14F-4D97-AF65-F5344CB8AC3E}">
        <p14:creationId xmlns:p14="http://schemas.microsoft.com/office/powerpoint/2010/main" val="1840052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7"/>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74"/>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smiling for the camera&#10;&#10;Description automatically generated">
            <a:extLst>
              <a:ext uri="{FF2B5EF4-FFF2-40B4-BE49-F238E27FC236}">
                <a16:creationId xmlns:a16="http://schemas.microsoft.com/office/drawing/2014/main" id="{E4E0DAF8-6B3F-CA42-A4F1-344BABB95DDA}"/>
              </a:ext>
            </a:extLst>
          </p:cNvPr>
          <p:cNvPicPr>
            <a:picLocks noChangeAspect="1"/>
          </p:cNvPicPr>
          <p:nvPr/>
        </p:nvPicPr>
        <p:blipFill rotWithShape="1">
          <a:blip r:embed="rId3"/>
          <a:srcRect t="12825" r="9093" b="15615"/>
          <a:stretch/>
        </p:blipFill>
        <p:spPr>
          <a:xfrm>
            <a:off x="2642616" y="10"/>
            <a:ext cx="6501384" cy="51434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004404" cy="51435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358485" y="841772"/>
            <a:ext cx="3017520" cy="2403100"/>
          </a:xfrm>
        </p:spPr>
        <p:txBody>
          <a:bodyPr anchor="b">
            <a:normAutofit/>
          </a:bodyPr>
          <a:lstStyle/>
          <a:p>
            <a:pPr algn="l">
              <a:lnSpc>
                <a:spcPct val="90000"/>
              </a:lnSpc>
            </a:pPr>
            <a:r>
              <a:rPr lang="en-US" dirty="0">
                <a:solidFill>
                  <a:srgbClr val="FFC000"/>
                </a:solidFill>
              </a:rPr>
              <a:t>“Modularity based on abstraction is the way things are done!”</a:t>
            </a:r>
          </a:p>
        </p:txBody>
      </p:sp>
      <p:sp>
        <p:nvSpPr>
          <p:cNvPr id="3" name="Text Placeholder 2"/>
          <p:cNvSpPr>
            <a:spLocks noGrp="1"/>
          </p:cNvSpPr>
          <p:nvPr>
            <p:ph type="subTitle" idx="1"/>
          </p:nvPr>
        </p:nvSpPr>
        <p:spPr>
          <a:xfrm>
            <a:off x="358485" y="3654691"/>
            <a:ext cx="3017519" cy="906106"/>
          </a:xfrm>
        </p:spPr>
        <p:txBody>
          <a:bodyPr>
            <a:normAutofit/>
          </a:bodyPr>
          <a:lstStyle/>
          <a:p>
            <a:pPr algn="l"/>
            <a:r>
              <a:rPr lang="en-US" sz="2000" b="1" dirty="0"/>
              <a:t>Barbara </a:t>
            </a:r>
            <a:r>
              <a:rPr lang="en-US" sz="2000" b="1" dirty="0" err="1"/>
              <a:t>Liskov</a:t>
            </a:r>
            <a:r>
              <a:rPr lang="en-US" sz="2000" b="1" dirty="0"/>
              <a:t> </a:t>
            </a:r>
            <a:r>
              <a:rPr lang="en-US" sz="1800" dirty="0"/>
              <a:t>(MIT)</a:t>
            </a:r>
            <a:br>
              <a:rPr lang="en-US" sz="1800" dirty="0"/>
            </a:br>
            <a:r>
              <a:rPr lang="en-US" sz="1800" dirty="0"/>
              <a:t>Turing Award Lecture 2009</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9941" y="260093"/>
            <a:ext cx="109728"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3410190"/>
            <a:ext cx="2983230" cy="13716"/>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63110"/>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E5FEC-7B3F-9840-A7E0-414019DF6398}"/>
              </a:ext>
            </a:extLst>
          </p:cNvPr>
          <p:cNvSpPr>
            <a:spLocks noGrp="1"/>
          </p:cNvSpPr>
          <p:nvPr>
            <p:ph type="title"/>
          </p:nvPr>
        </p:nvSpPr>
        <p:spPr/>
        <p:txBody>
          <a:bodyPr/>
          <a:lstStyle/>
          <a:p>
            <a:r>
              <a:rPr lang="en-US" dirty="0"/>
              <a:t>Learning goals of this class</a:t>
            </a:r>
          </a:p>
        </p:txBody>
      </p:sp>
      <p:sp>
        <p:nvSpPr>
          <p:cNvPr id="3" name="Content Placeholder 2">
            <a:extLst>
              <a:ext uri="{FF2B5EF4-FFF2-40B4-BE49-F238E27FC236}">
                <a16:creationId xmlns:a16="http://schemas.microsoft.com/office/drawing/2014/main" id="{59F4BD15-9424-7947-84D8-67230748F798}"/>
              </a:ext>
            </a:extLst>
          </p:cNvPr>
          <p:cNvSpPr>
            <a:spLocks noGrp="1"/>
          </p:cNvSpPr>
          <p:nvPr>
            <p:ph idx="1"/>
          </p:nvPr>
        </p:nvSpPr>
        <p:spPr/>
        <p:txBody>
          <a:bodyPr/>
          <a:lstStyle/>
          <a:p>
            <a:r>
              <a:rPr lang="en-US" dirty="0"/>
              <a:t>To learn how </a:t>
            </a:r>
            <a:r>
              <a:rPr lang="en-US" dirty="0">
                <a:solidFill>
                  <a:srgbClr val="FF0000"/>
                </a:solidFill>
              </a:rPr>
              <a:t>tags, tunnels and translation </a:t>
            </a:r>
            <a:r>
              <a:rPr lang="en-US" dirty="0"/>
              <a:t>can be used to provide new </a:t>
            </a:r>
            <a:r>
              <a:rPr lang="en-US" dirty="0">
                <a:solidFill>
                  <a:srgbClr val="FF0000"/>
                </a:solidFill>
              </a:rPr>
              <a:t>abstractions</a:t>
            </a:r>
            <a:r>
              <a:rPr lang="en-US" dirty="0"/>
              <a:t> in a network.</a:t>
            </a:r>
          </a:p>
          <a:p>
            <a:r>
              <a:rPr lang="en-US" dirty="0"/>
              <a:t>To learn about the </a:t>
            </a:r>
            <a:r>
              <a:rPr lang="en-US" dirty="0">
                <a:solidFill>
                  <a:srgbClr val="FF0000"/>
                </a:solidFill>
              </a:rPr>
              <a:t>match + action </a:t>
            </a:r>
            <a:r>
              <a:rPr lang="en-US" dirty="0"/>
              <a:t>abstraction</a:t>
            </a:r>
          </a:p>
          <a:p>
            <a:r>
              <a:rPr lang="en-US" dirty="0"/>
              <a:t>To learn about three examples: </a:t>
            </a:r>
            <a:br>
              <a:rPr lang="en-US" dirty="0"/>
            </a:br>
            <a:r>
              <a:rPr lang="en-US" dirty="0"/>
              <a:t>Virtual LANs (VLANs), VPNs, and NATs.</a:t>
            </a:r>
          </a:p>
          <a:p>
            <a:r>
              <a:rPr lang="en-US" dirty="0"/>
              <a:t>To learn what </a:t>
            </a:r>
            <a:r>
              <a:rPr lang="en-US" dirty="0">
                <a:solidFill>
                  <a:srgbClr val="FF0000"/>
                </a:solidFill>
              </a:rPr>
              <a:t>network virtualization </a:t>
            </a:r>
            <a:r>
              <a:rPr lang="en-US" dirty="0"/>
              <a:t>is.</a:t>
            </a:r>
          </a:p>
          <a:p>
            <a:r>
              <a:rPr lang="en-US" dirty="0"/>
              <a:t>To learn how overlay network virtualization works.</a:t>
            </a:r>
          </a:p>
          <a:p>
            <a:r>
              <a:rPr lang="en-US" dirty="0"/>
              <a:t>To learn what </a:t>
            </a:r>
            <a:r>
              <a:rPr lang="en-US" dirty="0">
                <a:solidFill>
                  <a:srgbClr val="FF0000"/>
                </a:solidFill>
              </a:rPr>
              <a:t>network function virtualization </a:t>
            </a:r>
            <a:r>
              <a:rPr lang="en-US" dirty="0"/>
              <a:t>(NFV) is.</a:t>
            </a:r>
          </a:p>
          <a:p>
            <a:endParaRPr lang="en-US" dirty="0"/>
          </a:p>
        </p:txBody>
      </p:sp>
      <p:sp>
        <p:nvSpPr>
          <p:cNvPr id="4" name="Slide Number Placeholder 3">
            <a:extLst>
              <a:ext uri="{FF2B5EF4-FFF2-40B4-BE49-F238E27FC236}">
                <a16:creationId xmlns:a16="http://schemas.microsoft.com/office/drawing/2014/main" id="{430822F3-7F68-F24B-B1E6-03C772BB2B6E}"/>
              </a:ext>
            </a:extLst>
          </p:cNvPr>
          <p:cNvSpPr>
            <a:spLocks noGrp="1"/>
          </p:cNvSpPr>
          <p:nvPr>
            <p:ph type="sldNum" sz="quarter" idx="10"/>
          </p:nvPr>
        </p:nvSpPr>
        <p:spPr/>
        <p:txBody>
          <a:bodyPr/>
          <a:lstStyle/>
          <a:p>
            <a:fld id="{5328B5F4-9676-1D47-98AA-AF6FFDAECEFB}" type="slidenum">
              <a:rPr lang="en-US" altLang="en-US" smtClean="0"/>
              <a:pPr/>
              <a:t>15</a:t>
            </a:fld>
            <a:endParaRPr lang="en-US" altLang="en-US"/>
          </a:p>
        </p:txBody>
      </p:sp>
      <p:pic>
        <p:nvPicPr>
          <p:cNvPr id="5" name="Picture 4">
            <a:extLst>
              <a:ext uri="{FF2B5EF4-FFF2-40B4-BE49-F238E27FC236}">
                <a16:creationId xmlns:a16="http://schemas.microsoft.com/office/drawing/2014/main" id="{30696F6C-7766-DA49-BF3E-9E507A820358}"/>
              </a:ext>
            </a:extLst>
          </p:cNvPr>
          <p:cNvPicPr>
            <a:picLocks noChangeAspect="1"/>
          </p:cNvPicPr>
          <p:nvPr/>
        </p:nvPicPr>
        <p:blipFill>
          <a:blip r:embed="rId3"/>
          <a:stretch>
            <a:fillRect/>
          </a:stretch>
        </p:blipFill>
        <p:spPr>
          <a:xfrm>
            <a:off x="0" y="1063625"/>
            <a:ext cx="800454" cy="755211"/>
          </a:xfrm>
          <a:prstGeom prst="rect">
            <a:avLst/>
          </a:prstGeom>
        </p:spPr>
      </p:pic>
      <p:pic>
        <p:nvPicPr>
          <p:cNvPr id="6" name="Picture 5">
            <a:extLst>
              <a:ext uri="{FF2B5EF4-FFF2-40B4-BE49-F238E27FC236}">
                <a16:creationId xmlns:a16="http://schemas.microsoft.com/office/drawing/2014/main" id="{039E72F4-F319-C042-8B9B-C2192389A50F}"/>
              </a:ext>
            </a:extLst>
          </p:cNvPr>
          <p:cNvPicPr>
            <a:picLocks noChangeAspect="1"/>
          </p:cNvPicPr>
          <p:nvPr/>
        </p:nvPicPr>
        <p:blipFill>
          <a:blip r:embed="rId3"/>
          <a:stretch>
            <a:fillRect/>
          </a:stretch>
        </p:blipFill>
        <p:spPr>
          <a:xfrm>
            <a:off x="0" y="1866461"/>
            <a:ext cx="800454" cy="755211"/>
          </a:xfrm>
          <a:prstGeom prst="rect">
            <a:avLst/>
          </a:prstGeom>
        </p:spPr>
      </p:pic>
      <p:pic>
        <p:nvPicPr>
          <p:cNvPr id="7" name="Picture 6">
            <a:extLst>
              <a:ext uri="{FF2B5EF4-FFF2-40B4-BE49-F238E27FC236}">
                <a16:creationId xmlns:a16="http://schemas.microsoft.com/office/drawing/2014/main" id="{E96A3234-3658-CE4D-97E4-70FB8565326C}"/>
              </a:ext>
            </a:extLst>
          </p:cNvPr>
          <p:cNvPicPr>
            <a:picLocks noChangeAspect="1"/>
          </p:cNvPicPr>
          <p:nvPr/>
        </p:nvPicPr>
        <p:blipFill>
          <a:blip r:embed="rId3"/>
          <a:stretch>
            <a:fillRect/>
          </a:stretch>
        </p:blipFill>
        <p:spPr>
          <a:xfrm>
            <a:off x="0" y="2571750"/>
            <a:ext cx="800454" cy="755211"/>
          </a:xfrm>
          <a:prstGeom prst="rect">
            <a:avLst/>
          </a:prstGeom>
        </p:spPr>
      </p:pic>
    </p:spTree>
    <p:extLst>
      <p:ext uri="{BB962C8B-B14F-4D97-AF65-F5344CB8AC3E}">
        <p14:creationId xmlns:p14="http://schemas.microsoft.com/office/powerpoint/2010/main" val="2637699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92663-7E74-E448-BD9D-F8A446A47F9D}"/>
              </a:ext>
            </a:extLst>
          </p:cNvPr>
          <p:cNvSpPr>
            <a:spLocks noGrp="1"/>
          </p:cNvSpPr>
          <p:nvPr>
            <p:ph type="ctrTitle"/>
          </p:nvPr>
        </p:nvSpPr>
        <p:spPr/>
        <p:txBody>
          <a:bodyPr/>
          <a:lstStyle/>
          <a:p>
            <a:r>
              <a:rPr lang="en-US" dirty="0"/>
              <a:t>Network Virtualization</a:t>
            </a:r>
          </a:p>
        </p:txBody>
      </p:sp>
      <p:sp>
        <p:nvSpPr>
          <p:cNvPr id="3" name="Subtitle 2">
            <a:extLst>
              <a:ext uri="{FF2B5EF4-FFF2-40B4-BE49-F238E27FC236}">
                <a16:creationId xmlns:a16="http://schemas.microsoft.com/office/drawing/2014/main" id="{CCB1716C-92CB-D94C-B246-DBA6B87B336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754330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dirty="0"/>
              <a:t>Abstractions in computer systems</a:t>
            </a:r>
          </a:p>
        </p:txBody>
      </p:sp>
      <p:sp>
        <p:nvSpPr>
          <p:cNvPr id="3" name="Content Placeholder 2"/>
          <p:cNvSpPr>
            <a:spLocks noGrp="1"/>
          </p:cNvSpPr>
          <p:nvPr>
            <p:ph idx="1"/>
          </p:nvPr>
        </p:nvSpPr>
        <p:spPr>
          <a:xfrm>
            <a:off x="800100" y="1276350"/>
            <a:ext cx="7886700" cy="3263504"/>
          </a:xfrm>
        </p:spPr>
        <p:txBody>
          <a:bodyPr>
            <a:noAutofit/>
          </a:bodyPr>
          <a:lstStyle/>
          <a:p>
            <a:pPr marL="0" indent="0">
              <a:buNone/>
            </a:pPr>
            <a:r>
              <a:rPr lang="en-US" b="1" dirty="0">
                <a:solidFill>
                  <a:schemeClr val="accent2"/>
                </a:solidFill>
              </a:rPr>
              <a:t>Virtual memory </a:t>
            </a:r>
            <a:br>
              <a:rPr lang="en-US" b="1" dirty="0">
                <a:solidFill>
                  <a:schemeClr val="accent2"/>
                </a:solidFill>
              </a:rPr>
            </a:br>
            <a:r>
              <a:rPr lang="en-US" dirty="0"/>
              <a:t>Abstract illusion of infinite, private physical memory</a:t>
            </a:r>
          </a:p>
          <a:p>
            <a:pPr marL="0" indent="0">
              <a:buNone/>
            </a:pPr>
            <a:r>
              <a:rPr lang="en-US" b="1" dirty="0">
                <a:solidFill>
                  <a:schemeClr val="accent2"/>
                </a:solidFill>
              </a:rPr>
              <a:t>File system</a:t>
            </a:r>
            <a:br>
              <a:rPr lang="en-US" b="1" dirty="0">
                <a:solidFill>
                  <a:schemeClr val="accent2"/>
                </a:solidFill>
              </a:rPr>
            </a:br>
            <a:r>
              <a:rPr lang="en-US" dirty="0"/>
              <a:t>Uniform illusion of read/write data store.</a:t>
            </a:r>
          </a:p>
          <a:p>
            <a:pPr marL="0" indent="0">
              <a:buNone/>
            </a:pPr>
            <a:r>
              <a:rPr lang="en-US" b="1" dirty="0">
                <a:solidFill>
                  <a:schemeClr val="accent2"/>
                </a:solidFill>
              </a:rPr>
              <a:t>Virtual Machine </a:t>
            </a:r>
            <a:r>
              <a:rPr lang="en-US" dirty="0"/>
              <a:t>User application cannot tell if it is running on a physical or virtual machine.</a:t>
            </a:r>
            <a:endParaRPr lang="is-IS" dirty="0"/>
          </a:p>
          <a:p>
            <a:pPr marL="0" indent="0">
              <a:buNone/>
            </a:pPr>
            <a:r>
              <a:rPr lang="is-IS" dirty="0"/>
              <a:t>…</a:t>
            </a:r>
            <a:endParaRPr lang="en-US" dirty="0"/>
          </a:p>
        </p:txBody>
      </p:sp>
    </p:spTree>
    <p:extLst>
      <p:ext uri="{BB962C8B-B14F-4D97-AF65-F5344CB8AC3E}">
        <p14:creationId xmlns:p14="http://schemas.microsoft.com/office/powerpoint/2010/main" val="1793969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BF494-F6AF-7849-8BEE-1A547701C186}"/>
              </a:ext>
            </a:extLst>
          </p:cNvPr>
          <p:cNvSpPr>
            <a:spLocks noGrp="1"/>
          </p:cNvSpPr>
          <p:nvPr>
            <p:ph type="title"/>
          </p:nvPr>
        </p:nvSpPr>
        <p:spPr/>
        <p:txBody>
          <a:bodyPr/>
          <a:lstStyle/>
          <a:p>
            <a:r>
              <a:rPr lang="en-US" dirty="0"/>
              <a:t>Virtual Network: The abstraction</a:t>
            </a:r>
          </a:p>
        </p:txBody>
      </p:sp>
      <p:sp>
        <p:nvSpPr>
          <p:cNvPr id="3" name="Content Placeholder 2">
            <a:extLst>
              <a:ext uri="{FF2B5EF4-FFF2-40B4-BE49-F238E27FC236}">
                <a16:creationId xmlns:a16="http://schemas.microsoft.com/office/drawing/2014/main" id="{2A091BC1-5D6D-2349-90CF-DAC22C1276AC}"/>
              </a:ext>
            </a:extLst>
          </p:cNvPr>
          <p:cNvSpPr>
            <a:spLocks noGrp="1"/>
          </p:cNvSpPr>
          <p:nvPr>
            <p:ph idx="1"/>
          </p:nvPr>
        </p:nvSpPr>
        <p:spPr>
          <a:xfrm>
            <a:off x="990600" y="1749425"/>
            <a:ext cx="7453605" cy="3394075"/>
          </a:xfrm>
        </p:spPr>
        <p:txBody>
          <a:bodyPr/>
          <a:lstStyle/>
          <a:p>
            <a:pPr marL="0" indent="0">
              <a:buNone/>
            </a:pPr>
            <a:r>
              <a:rPr lang="en-US" dirty="0"/>
              <a:t>The abstraction (or illusion) of a physical network: The user, application (and possibly the network administrator too) cannot tell if the network is physical or virtual.</a:t>
            </a:r>
          </a:p>
        </p:txBody>
      </p:sp>
      <p:sp>
        <p:nvSpPr>
          <p:cNvPr id="4" name="Slide Number Placeholder 3">
            <a:extLst>
              <a:ext uri="{FF2B5EF4-FFF2-40B4-BE49-F238E27FC236}">
                <a16:creationId xmlns:a16="http://schemas.microsoft.com/office/drawing/2014/main" id="{E49A1ABF-18FA-AA49-8B93-CF51A798AB9E}"/>
              </a:ext>
            </a:extLst>
          </p:cNvPr>
          <p:cNvSpPr>
            <a:spLocks noGrp="1"/>
          </p:cNvSpPr>
          <p:nvPr>
            <p:ph type="sldNum" sz="quarter" idx="10"/>
          </p:nvPr>
        </p:nvSpPr>
        <p:spPr/>
        <p:txBody>
          <a:bodyPr/>
          <a:lstStyle/>
          <a:p>
            <a:fld id="{5328B5F4-9676-1D47-98AA-AF6FFDAECEFB}" type="slidenum">
              <a:rPr lang="en-US" altLang="en-US" smtClean="0"/>
              <a:pPr/>
              <a:t>18</a:t>
            </a:fld>
            <a:endParaRPr lang="en-US" altLang="en-US"/>
          </a:p>
        </p:txBody>
      </p:sp>
    </p:spTree>
    <p:extLst>
      <p:ext uri="{BB962C8B-B14F-4D97-AF65-F5344CB8AC3E}">
        <p14:creationId xmlns:p14="http://schemas.microsoft.com/office/powerpoint/2010/main" val="34839751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7578F-9DAB-2D4E-9FB7-F593A3033187}"/>
              </a:ext>
            </a:extLst>
          </p:cNvPr>
          <p:cNvSpPr>
            <a:spLocks noGrp="1"/>
          </p:cNvSpPr>
          <p:nvPr>
            <p:ph type="title"/>
          </p:nvPr>
        </p:nvSpPr>
        <p:spPr/>
        <p:txBody>
          <a:bodyPr/>
          <a:lstStyle/>
          <a:p>
            <a:r>
              <a:rPr lang="en-US" dirty="0"/>
              <a:t>Virtual Network: The abstraction</a:t>
            </a:r>
            <a:endParaRPr lang="en-US" dirty="0">
              <a:solidFill>
                <a:schemeClr val="bg2">
                  <a:lumMod val="50000"/>
                </a:schemeClr>
              </a:solidFill>
            </a:endParaRPr>
          </a:p>
        </p:txBody>
      </p:sp>
      <p:sp>
        <p:nvSpPr>
          <p:cNvPr id="3" name="Content Placeholder 2">
            <a:extLst>
              <a:ext uri="{FF2B5EF4-FFF2-40B4-BE49-F238E27FC236}">
                <a16:creationId xmlns:a16="http://schemas.microsoft.com/office/drawing/2014/main" id="{5666C0FC-7766-5E4B-9844-ED8BFE432C3B}"/>
              </a:ext>
            </a:extLst>
          </p:cNvPr>
          <p:cNvSpPr>
            <a:spLocks noGrp="1"/>
          </p:cNvSpPr>
          <p:nvPr>
            <p:ph idx="1"/>
          </p:nvPr>
        </p:nvSpPr>
        <p:spPr>
          <a:xfrm>
            <a:off x="228600" y="1263650"/>
            <a:ext cx="8686800" cy="3394075"/>
          </a:xfrm>
        </p:spPr>
        <p:txBody>
          <a:bodyPr/>
          <a:lstStyle/>
          <a:p>
            <a:pPr marL="0" indent="0">
              <a:buNone/>
            </a:pPr>
            <a:r>
              <a:rPr lang="en-US" sz="2000" b="1" dirty="0"/>
              <a:t>A set of VMs operating as if connected to the same physical network.</a:t>
            </a:r>
          </a:p>
          <a:p>
            <a:pPr marL="457200" indent="-457200">
              <a:buFont typeface="+mj-lt"/>
              <a:buAutoNum type="arabicPeriod"/>
            </a:pPr>
            <a:r>
              <a:rPr lang="en-US" sz="2000" dirty="0"/>
              <a:t>Typically belonging to the same </a:t>
            </a:r>
            <a:r>
              <a:rPr lang="en-US" sz="2000" dirty="0">
                <a:solidFill>
                  <a:srgbClr val="FF0000"/>
                </a:solidFill>
              </a:rPr>
              <a:t>tenant</a:t>
            </a:r>
            <a:r>
              <a:rPr lang="en-US" sz="2000" dirty="0"/>
              <a:t>.</a:t>
            </a:r>
          </a:p>
          <a:p>
            <a:pPr marL="457200" indent="-457200">
              <a:buFont typeface="+mj-lt"/>
              <a:buAutoNum type="arabicPeriod"/>
            </a:pPr>
            <a:r>
              <a:rPr lang="en-US" sz="2000" dirty="0"/>
              <a:t>VMs communicate with each other using </a:t>
            </a:r>
            <a:r>
              <a:rPr lang="en-US" sz="2000" dirty="0">
                <a:solidFill>
                  <a:srgbClr val="FF0000"/>
                </a:solidFill>
              </a:rPr>
              <a:t>their own address space</a:t>
            </a:r>
            <a:r>
              <a:rPr lang="en-US" sz="2000" dirty="0"/>
              <a:t>. </a:t>
            </a:r>
          </a:p>
          <a:p>
            <a:pPr marL="457200" indent="-457200">
              <a:buFont typeface="+mj-lt"/>
              <a:buAutoNum type="arabicPeriod"/>
            </a:pPr>
            <a:r>
              <a:rPr lang="en-US" sz="2000" dirty="0"/>
              <a:t>Virtual networks are </a:t>
            </a:r>
            <a:r>
              <a:rPr lang="en-US" sz="2000" dirty="0">
                <a:solidFill>
                  <a:srgbClr val="FF0000"/>
                </a:solidFill>
              </a:rPr>
              <a:t>isolated</a:t>
            </a:r>
            <a:r>
              <a:rPr lang="en-US" sz="2000" dirty="0"/>
              <a:t> from each other: They cannot communicate, except through a gateway.</a:t>
            </a:r>
          </a:p>
          <a:p>
            <a:pPr marL="457200" indent="-457200">
              <a:buFont typeface="+mj-lt"/>
              <a:buAutoNum type="arabicPeriod"/>
            </a:pPr>
            <a:r>
              <a:rPr lang="en-US" sz="2000" dirty="0"/>
              <a:t>VMs can </a:t>
            </a:r>
            <a:r>
              <a:rPr lang="en-US" sz="2000" dirty="0">
                <a:solidFill>
                  <a:srgbClr val="FF0000"/>
                </a:solidFill>
              </a:rPr>
              <a:t>migrate</a:t>
            </a:r>
            <a:r>
              <a:rPr lang="en-US" sz="2000" dirty="0"/>
              <a:t> to a different server without changing IP address.</a:t>
            </a:r>
          </a:p>
          <a:p>
            <a:pPr marL="457200" indent="-457200">
              <a:buFont typeface="+mj-lt"/>
              <a:buAutoNum type="arabicPeriod"/>
            </a:pPr>
            <a:r>
              <a:rPr lang="en-US" sz="2000" dirty="0"/>
              <a:t>A virtual network has a </a:t>
            </a:r>
            <a:r>
              <a:rPr lang="en-US" sz="2000" dirty="0">
                <a:solidFill>
                  <a:srgbClr val="FF0000"/>
                </a:solidFill>
              </a:rPr>
              <a:t>SLO</a:t>
            </a:r>
            <a:r>
              <a:rPr lang="en-US" sz="2000" dirty="0"/>
              <a:t> expressed as a desired quality of service (e.g. data rate, reliability, latency)</a:t>
            </a:r>
          </a:p>
          <a:p>
            <a:pPr marL="457200" indent="-457200">
              <a:buFont typeface="+mj-lt"/>
              <a:buAutoNum type="arabicPeriod"/>
            </a:pPr>
            <a:r>
              <a:rPr lang="en-US" sz="2000" dirty="0"/>
              <a:t>A VM can operate as if on the tenant’s </a:t>
            </a:r>
            <a:r>
              <a:rPr lang="en-US" sz="2000" dirty="0">
                <a:solidFill>
                  <a:srgbClr val="FF0000"/>
                </a:solidFill>
              </a:rPr>
              <a:t>home network</a:t>
            </a:r>
            <a:r>
              <a:rPr lang="en-US" sz="2000" dirty="0"/>
              <a:t>.</a:t>
            </a:r>
          </a:p>
          <a:p>
            <a:pPr marL="457200" indent="-457200">
              <a:buFont typeface="+mj-lt"/>
              <a:buAutoNum type="arabicPeriod"/>
            </a:pPr>
            <a:r>
              <a:rPr lang="en-US" sz="2000" dirty="0"/>
              <a:t>Used for </a:t>
            </a:r>
            <a:r>
              <a:rPr lang="en-US" sz="2000" dirty="0">
                <a:solidFill>
                  <a:srgbClr val="FF0000"/>
                </a:solidFill>
              </a:rPr>
              <a:t>containers</a:t>
            </a:r>
            <a:r>
              <a:rPr lang="en-US" sz="2000" dirty="0"/>
              <a:t> too</a:t>
            </a:r>
          </a:p>
        </p:txBody>
      </p:sp>
      <p:sp>
        <p:nvSpPr>
          <p:cNvPr id="4" name="Slide Number Placeholder 3">
            <a:extLst>
              <a:ext uri="{FF2B5EF4-FFF2-40B4-BE49-F238E27FC236}">
                <a16:creationId xmlns:a16="http://schemas.microsoft.com/office/drawing/2014/main" id="{7A53410B-093A-ED4B-8EDD-7D11BCFB6C03}"/>
              </a:ext>
            </a:extLst>
          </p:cNvPr>
          <p:cNvSpPr>
            <a:spLocks noGrp="1"/>
          </p:cNvSpPr>
          <p:nvPr>
            <p:ph type="sldNum" sz="quarter" idx="10"/>
          </p:nvPr>
        </p:nvSpPr>
        <p:spPr/>
        <p:txBody>
          <a:bodyPr/>
          <a:lstStyle/>
          <a:p>
            <a:fld id="{5328B5F4-9676-1D47-98AA-AF6FFDAECEFB}" type="slidenum">
              <a:rPr lang="en-US" altLang="en-US" smtClean="0"/>
              <a:pPr/>
              <a:t>19</a:t>
            </a:fld>
            <a:endParaRPr lang="en-US" altLang="en-US"/>
          </a:p>
        </p:txBody>
      </p:sp>
    </p:spTree>
    <p:extLst>
      <p:ext uri="{BB962C8B-B14F-4D97-AF65-F5344CB8AC3E}">
        <p14:creationId xmlns:p14="http://schemas.microsoft.com/office/powerpoint/2010/main" val="2164208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A51B1-C2F8-3748-B3FF-62925B0C3C8E}"/>
              </a:ext>
            </a:extLst>
          </p:cNvPr>
          <p:cNvSpPr>
            <a:spLocks noGrp="1"/>
          </p:cNvSpPr>
          <p:nvPr>
            <p:ph type="title"/>
          </p:nvPr>
        </p:nvSpPr>
        <p:spPr/>
        <p:txBody>
          <a:bodyPr/>
          <a:lstStyle/>
          <a:p>
            <a:r>
              <a:rPr lang="en-US" dirty="0"/>
              <a:t>The term “Virtual” is (over) used a lot…</a:t>
            </a:r>
          </a:p>
        </p:txBody>
      </p:sp>
      <p:sp>
        <p:nvSpPr>
          <p:cNvPr id="3" name="Content Placeholder 2">
            <a:extLst>
              <a:ext uri="{FF2B5EF4-FFF2-40B4-BE49-F238E27FC236}">
                <a16:creationId xmlns:a16="http://schemas.microsoft.com/office/drawing/2014/main" id="{3A5BA2A7-F7E1-B145-ABEF-146586BA0F32}"/>
              </a:ext>
            </a:extLst>
          </p:cNvPr>
          <p:cNvSpPr>
            <a:spLocks noGrp="1"/>
          </p:cNvSpPr>
          <p:nvPr>
            <p:ph idx="1"/>
          </p:nvPr>
        </p:nvSpPr>
        <p:spPr/>
        <p:txBody>
          <a:bodyPr/>
          <a:lstStyle/>
          <a:p>
            <a:r>
              <a:rPr lang="en-US" dirty="0"/>
              <a:t>Virtual LANs (VLAN)</a:t>
            </a:r>
          </a:p>
          <a:p>
            <a:r>
              <a:rPr lang="en-US" dirty="0"/>
              <a:t>Virtual Private Network (VPN)</a:t>
            </a:r>
          </a:p>
          <a:p>
            <a:r>
              <a:rPr lang="en-US" dirty="0"/>
              <a:t>Network Virtualization (used by cloud providers)</a:t>
            </a:r>
          </a:p>
          <a:p>
            <a:r>
              <a:rPr lang="en-US" dirty="0"/>
              <a:t>Network Function Virtualization (NFV)</a:t>
            </a:r>
          </a:p>
        </p:txBody>
      </p:sp>
      <p:sp>
        <p:nvSpPr>
          <p:cNvPr id="4" name="Slide Number Placeholder 3">
            <a:extLst>
              <a:ext uri="{FF2B5EF4-FFF2-40B4-BE49-F238E27FC236}">
                <a16:creationId xmlns:a16="http://schemas.microsoft.com/office/drawing/2014/main" id="{5EC1D9C7-DFF8-6B48-BFBF-107059D2B516}"/>
              </a:ext>
            </a:extLst>
          </p:cNvPr>
          <p:cNvSpPr>
            <a:spLocks noGrp="1"/>
          </p:cNvSpPr>
          <p:nvPr>
            <p:ph type="sldNum" sz="quarter" idx="10"/>
          </p:nvPr>
        </p:nvSpPr>
        <p:spPr/>
        <p:txBody>
          <a:bodyPr/>
          <a:lstStyle/>
          <a:p>
            <a:fld id="{5328B5F4-9676-1D47-98AA-AF6FFDAECEFB}" type="slidenum">
              <a:rPr lang="en-US" altLang="en-US" smtClean="0"/>
              <a:pPr/>
              <a:t>2</a:t>
            </a:fld>
            <a:endParaRPr lang="en-US" altLang="en-US"/>
          </a:p>
        </p:txBody>
      </p:sp>
    </p:spTree>
    <p:extLst>
      <p:ext uri="{BB962C8B-B14F-4D97-AF65-F5344CB8AC3E}">
        <p14:creationId xmlns:p14="http://schemas.microsoft.com/office/powerpoint/2010/main" val="13163453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8159D-E520-C942-973B-CB6DBD4B3984}"/>
              </a:ext>
            </a:extLst>
          </p:cNvPr>
          <p:cNvSpPr>
            <a:spLocks noGrp="1"/>
          </p:cNvSpPr>
          <p:nvPr>
            <p:ph type="title"/>
          </p:nvPr>
        </p:nvSpPr>
        <p:spPr/>
        <p:txBody>
          <a:bodyPr/>
          <a:lstStyle/>
          <a:p>
            <a:r>
              <a:rPr lang="en-US" dirty="0"/>
              <a:t>Virtualized Data Center</a:t>
            </a:r>
          </a:p>
        </p:txBody>
      </p:sp>
      <p:sp>
        <p:nvSpPr>
          <p:cNvPr id="4" name="Slide Number Placeholder 3">
            <a:extLst>
              <a:ext uri="{FF2B5EF4-FFF2-40B4-BE49-F238E27FC236}">
                <a16:creationId xmlns:a16="http://schemas.microsoft.com/office/drawing/2014/main" id="{F68328AA-D254-3E4A-8E93-2D767DB278D2}"/>
              </a:ext>
            </a:extLst>
          </p:cNvPr>
          <p:cNvSpPr>
            <a:spLocks noGrp="1"/>
          </p:cNvSpPr>
          <p:nvPr>
            <p:ph type="sldNum" sz="quarter" idx="10"/>
          </p:nvPr>
        </p:nvSpPr>
        <p:spPr/>
        <p:txBody>
          <a:bodyPr/>
          <a:lstStyle/>
          <a:p>
            <a:fld id="{5328B5F4-9676-1D47-98AA-AF6FFDAECEFB}" type="slidenum">
              <a:rPr lang="en-US" altLang="en-US" smtClean="0"/>
              <a:pPr/>
              <a:t>20</a:t>
            </a:fld>
            <a:endParaRPr lang="en-US" altLang="en-US"/>
          </a:p>
        </p:txBody>
      </p:sp>
      <p:grpSp>
        <p:nvGrpSpPr>
          <p:cNvPr id="141" name="Group 140">
            <a:extLst>
              <a:ext uri="{FF2B5EF4-FFF2-40B4-BE49-F238E27FC236}">
                <a16:creationId xmlns:a16="http://schemas.microsoft.com/office/drawing/2014/main" id="{7CDC2892-AF13-0D47-AE78-C9EEEAFA2098}"/>
              </a:ext>
            </a:extLst>
          </p:cNvPr>
          <p:cNvGrpSpPr/>
          <p:nvPr/>
        </p:nvGrpSpPr>
        <p:grpSpPr>
          <a:xfrm>
            <a:off x="826777" y="2774861"/>
            <a:ext cx="1273968" cy="2180111"/>
            <a:chOff x="826777" y="2774861"/>
            <a:chExt cx="1273968" cy="2180111"/>
          </a:xfrm>
        </p:grpSpPr>
        <p:grpSp>
          <p:nvGrpSpPr>
            <p:cNvPr id="19" name="Group 18">
              <a:extLst>
                <a:ext uri="{FF2B5EF4-FFF2-40B4-BE49-F238E27FC236}">
                  <a16:creationId xmlns:a16="http://schemas.microsoft.com/office/drawing/2014/main" id="{0D93B5FC-14B3-8447-9E7D-A2CA38CBCE15}"/>
                </a:ext>
              </a:extLst>
            </p:cNvPr>
            <p:cNvGrpSpPr/>
            <p:nvPr/>
          </p:nvGrpSpPr>
          <p:grpSpPr>
            <a:xfrm>
              <a:off x="826777" y="4403971"/>
              <a:ext cx="1273968" cy="551001"/>
              <a:chOff x="826777" y="4403971"/>
              <a:chExt cx="1273968" cy="551001"/>
            </a:xfrm>
          </p:grpSpPr>
          <p:sp>
            <p:nvSpPr>
              <p:cNvPr id="5" name="Cube 4">
                <a:extLst>
                  <a:ext uri="{FF2B5EF4-FFF2-40B4-BE49-F238E27FC236}">
                    <a16:creationId xmlns:a16="http://schemas.microsoft.com/office/drawing/2014/main" id="{08324E8F-7EEE-5342-8D68-EB90F740BDEC}"/>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3" name="Straight Connector 12">
                <a:extLst>
                  <a:ext uri="{FF2B5EF4-FFF2-40B4-BE49-F238E27FC236}">
                    <a16:creationId xmlns:a16="http://schemas.microsoft.com/office/drawing/2014/main" id="{17C2C240-A6CF-094F-8506-5DD7D847DD7F}"/>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4" name="Straight Connector 13">
                <a:extLst>
                  <a:ext uri="{FF2B5EF4-FFF2-40B4-BE49-F238E27FC236}">
                    <a16:creationId xmlns:a16="http://schemas.microsoft.com/office/drawing/2014/main" id="{570C74EA-30C9-5D4C-B370-8F3322AAA29E}"/>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 name="Straight Connector 14">
                <a:extLst>
                  <a:ext uri="{FF2B5EF4-FFF2-40B4-BE49-F238E27FC236}">
                    <a16:creationId xmlns:a16="http://schemas.microsoft.com/office/drawing/2014/main" id="{4836BDF6-EBE0-F246-B3F3-6705C6D0BEB1}"/>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0" name="Group 19">
              <a:extLst>
                <a:ext uri="{FF2B5EF4-FFF2-40B4-BE49-F238E27FC236}">
                  <a16:creationId xmlns:a16="http://schemas.microsoft.com/office/drawing/2014/main" id="{55DE1A70-3928-AF45-83DF-B67D250C2420}"/>
                </a:ext>
              </a:extLst>
            </p:cNvPr>
            <p:cNvGrpSpPr/>
            <p:nvPr/>
          </p:nvGrpSpPr>
          <p:grpSpPr>
            <a:xfrm>
              <a:off x="826777" y="4078149"/>
              <a:ext cx="1273968" cy="551001"/>
              <a:chOff x="826777" y="4403971"/>
              <a:chExt cx="1273968" cy="551001"/>
            </a:xfrm>
          </p:grpSpPr>
          <p:sp>
            <p:nvSpPr>
              <p:cNvPr id="21" name="Cube 20">
                <a:extLst>
                  <a:ext uri="{FF2B5EF4-FFF2-40B4-BE49-F238E27FC236}">
                    <a16:creationId xmlns:a16="http://schemas.microsoft.com/office/drawing/2014/main" id="{FE218925-155E-1145-90AF-F06A83B6B262}"/>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2" name="Straight Connector 21">
                <a:extLst>
                  <a:ext uri="{FF2B5EF4-FFF2-40B4-BE49-F238E27FC236}">
                    <a16:creationId xmlns:a16="http://schemas.microsoft.com/office/drawing/2014/main" id="{0F79F94B-3324-8240-AE03-AFD02249A7A3}"/>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 name="Straight Connector 22">
                <a:extLst>
                  <a:ext uri="{FF2B5EF4-FFF2-40B4-BE49-F238E27FC236}">
                    <a16:creationId xmlns:a16="http://schemas.microsoft.com/office/drawing/2014/main" id="{0BBAC4D7-9807-824C-9300-654CDC604A8D}"/>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4" name="Straight Connector 23">
                <a:extLst>
                  <a:ext uri="{FF2B5EF4-FFF2-40B4-BE49-F238E27FC236}">
                    <a16:creationId xmlns:a16="http://schemas.microsoft.com/office/drawing/2014/main" id="{5766A874-A3E9-2446-860B-A04BB174BD0F}"/>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5" name="Group 24">
              <a:extLst>
                <a:ext uri="{FF2B5EF4-FFF2-40B4-BE49-F238E27FC236}">
                  <a16:creationId xmlns:a16="http://schemas.microsoft.com/office/drawing/2014/main" id="{DEAD0441-6700-5C41-9E61-371D7C0FCBC6}"/>
                </a:ext>
              </a:extLst>
            </p:cNvPr>
            <p:cNvGrpSpPr/>
            <p:nvPr/>
          </p:nvGrpSpPr>
          <p:grpSpPr>
            <a:xfrm>
              <a:off x="826777" y="3752327"/>
              <a:ext cx="1273968" cy="551001"/>
              <a:chOff x="826777" y="4403971"/>
              <a:chExt cx="1273968" cy="551001"/>
            </a:xfrm>
          </p:grpSpPr>
          <p:sp>
            <p:nvSpPr>
              <p:cNvPr id="26" name="Cube 25">
                <a:extLst>
                  <a:ext uri="{FF2B5EF4-FFF2-40B4-BE49-F238E27FC236}">
                    <a16:creationId xmlns:a16="http://schemas.microsoft.com/office/drawing/2014/main" id="{435141DD-F531-F54F-ABF9-746DF767E2E6}"/>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7" name="Straight Connector 26">
                <a:extLst>
                  <a:ext uri="{FF2B5EF4-FFF2-40B4-BE49-F238E27FC236}">
                    <a16:creationId xmlns:a16="http://schemas.microsoft.com/office/drawing/2014/main" id="{B8BA074E-4955-4D4E-B24F-1511E3F6DA7D}"/>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8" name="Straight Connector 27">
                <a:extLst>
                  <a:ext uri="{FF2B5EF4-FFF2-40B4-BE49-F238E27FC236}">
                    <a16:creationId xmlns:a16="http://schemas.microsoft.com/office/drawing/2014/main" id="{2D92FBA7-8467-DF4F-BFB7-6DF7288A7839}"/>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9" name="Straight Connector 28">
                <a:extLst>
                  <a:ext uri="{FF2B5EF4-FFF2-40B4-BE49-F238E27FC236}">
                    <a16:creationId xmlns:a16="http://schemas.microsoft.com/office/drawing/2014/main" id="{93C68C80-D435-F449-A2FA-A80152E19563}"/>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30" name="Group 29">
              <a:extLst>
                <a:ext uri="{FF2B5EF4-FFF2-40B4-BE49-F238E27FC236}">
                  <a16:creationId xmlns:a16="http://schemas.microsoft.com/office/drawing/2014/main" id="{C8E8FF13-F784-804F-B127-215973A6EB8C}"/>
                </a:ext>
              </a:extLst>
            </p:cNvPr>
            <p:cNvGrpSpPr/>
            <p:nvPr/>
          </p:nvGrpSpPr>
          <p:grpSpPr>
            <a:xfrm>
              <a:off x="826777" y="3426505"/>
              <a:ext cx="1273968" cy="551001"/>
              <a:chOff x="826777" y="4403971"/>
              <a:chExt cx="1273968" cy="551001"/>
            </a:xfrm>
          </p:grpSpPr>
          <p:sp>
            <p:nvSpPr>
              <p:cNvPr id="31" name="Cube 30">
                <a:extLst>
                  <a:ext uri="{FF2B5EF4-FFF2-40B4-BE49-F238E27FC236}">
                    <a16:creationId xmlns:a16="http://schemas.microsoft.com/office/drawing/2014/main" id="{F6E349FD-F27F-EF49-858B-ECEAA95F12AA}"/>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32" name="Straight Connector 31">
                <a:extLst>
                  <a:ext uri="{FF2B5EF4-FFF2-40B4-BE49-F238E27FC236}">
                    <a16:creationId xmlns:a16="http://schemas.microsoft.com/office/drawing/2014/main" id="{5EDE586A-47A6-4D44-A915-AF8D0B1E3F07}"/>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33" name="Straight Connector 32">
                <a:extLst>
                  <a:ext uri="{FF2B5EF4-FFF2-40B4-BE49-F238E27FC236}">
                    <a16:creationId xmlns:a16="http://schemas.microsoft.com/office/drawing/2014/main" id="{F85FB0F0-EBEA-614C-BCE2-20824B7C998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34" name="Straight Connector 33">
                <a:extLst>
                  <a:ext uri="{FF2B5EF4-FFF2-40B4-BE49-F238E27FC236}">
                    <a16:creationId xmlns:a16="http://schemas.microsoft.com/office/drawing/2014/main" id="{E7416F62-DDE4-EB4D-8FEF-FCE661D5BF72}"/>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35" name="Group 34">
              <a:extLst>
                <a:ext uri="{FF2B5EF4-FFF2-40B4-BE49-F238E27FC236}">
                  <a16:creationId xmlns:a16="http://schemas.microsoft.com/office/drawing/2014/main" id="{0804CAEC-9908-974B-854A-A035B4499EC0}"/>
                </a:ext>
              </a:extLst>
            </p:cNvPr>
            <p:cNvGrpSpPr/>
            <p:nvPr/>
          </p:nvGrpSpPr>
          <p:grpSpPr>
            <a:xfrm>
              <a:off x="826777" y="3100683"/>
              <a:ext cx="1273968" cy="551001"/>
              <a:chOff x="826777" y="4403971"/>
              <a:chExt cx="1273968" cy="551001"/>
            </a:xfrm>
          </p:grpSpPr>
          <p:sp>
            <p:nvSpPr>
              <p:cNvPr id="36" name="Cube 35">
                <a:extLst>
                  <a:ext uri="{FF2B5EF4-FFF2-40B4-BE49-F238E27FC236}">
                    <a16:creationId xmlns:a16="http://schemas.microsoft.com/office/drawing/2014/main" id="{224E5A55-0384-8A48-B53F-50A708D73C7D}"/>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37" name="Straight Connector 36">
                <a:extLst>
                  <a:ext uri="{FF2B5EF4-FFF2-40B4-BE49-F238E27FC236}">
                    <a16:creationId xmlns:a16="http://schemas.microsoft.com/office/drawing/2014/main" id="{96CF53F6-66BE-F04E-8732-5C2760A55E1B}"/>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38" name="Straight Connector 37">
                <a:extLst>
                  <a:ext uri="{FF2B5EF4-FFF2-40B4-BE49-F238E27FC236}">
                    <a16:creationId xmlns:a16="http://schemas.microsoft.com/office/drawing/2014/main" id="{25A71D5E-2D48-0446-8576-DBADB2B0925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39" name="Straight Connector 38">
                <a:extLst>
                  <a:ext uri="{FF2B5EF4-FFF2-40B4-BE49-F238E27FC236}">
                    <a16:creationId xmlns:a16="http://schemas.microsoft.com/office/drawing/2014/main" id="{B211560D-57CD-9B46-B5BB-EDA86027B1DE}"/>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40" name="Group 39">
              <a:extLst>
                <a:ext uri="{FF2B5EF4-FFF2-40B4-BE49-F238E27FC236}">
                  <a16:creationId xmlns:a16="http://schemas.microsoft.com/office/drawing/2014/main" id="{45C1EC14-FA8D-D94C-B612-8652FA00A70B}"/>
                </a:ext>
              </a:extLst>
            </p:cNvPr>
            <p:cNvGrpSpPr/>
            <p:nvPr/>
          </p:nvGrpSpPr>
          <p:grpSpPr>
            <a:xfrm>
              <a:off x="826777" y="2774861"/>
              <a:ext cx="1273968" cy="551001"/>
              <a:chOff x="826777" y="4403971"/>
              <a:chExt cx="1273968" cy="551001"/>
            </a:xfrm>
          </p:grpSpPr>
          <p:sp>
            <p:nvSpPr>
              <p:cNvPr id="41" name="Cube 40">
                <a:extLst>
                  <a:ext uri="{FF2B5EF4-FFF2-40B4-BE49-F238E27FC236}">
                    <a16:creationId xmlns:a16="http://schemas.microsoft.com/office/drawing/2014/main" id="{F203DAC1-3754-924A-93DF-2F096AB332A5}"/>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42" name="Straight Connector 41">
                <a:extLst>
                  <a:ext uri="{FF2B5EF4-FFF2-40B4-BE49-F238E27FC236}">
                    <a16:creationId xmlns:a16="http://schemas.microsoft.com/office/drawing/2014/main" id="{0B30F548-1FD9-B849-8559-C776D919C184}"/>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43" name="Straight Connector 42">
                <a:extLst>
                  <a:ext uri="{FF2B5EF4-FFF2-40B4-BE49-F238E27FC236}">
                    <a16:creationId xmlns:a16="http://schemas.microsoft.com/office/drawing/2014/main" id="{C6732C22-DE2B-3142-8E84-4A3D566801DF}"/>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44" name="Straight Connector 43">
                <a:extLst>
                  <a:ext uri="{FF2B5EF4-FFF2-40B4-BE49-F238E27FC236}">
                    <a16:creationId xmlns:a16="http://schemas.microsoft.com/office/drawing/2014/main" id="{1C29DE68-5829-AC4C-9D95-C1355CD82BED}"/>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grpSp>
        <p:nvGrpSpPr>
          <p:cNvPr id="144" name="Group 143">
            <a:extLst>
              <a:ext uri="{FF2B5EF4-FFF2-40B4-BE49-F238E27FC236}">
                <a16:creationId xmlns:a16="http://schemas.microsoft.com/office/drawing/2014/main" id="{86EB23B7-52AE-9E40-9A68-1690D5BC0F86}"/>
              </a:ext>
            </a:extLst>
          </p:cNvPr>
          <p:cNvGrpSpPr/>
          <p:nvPr/>
        </p:nvGrpSpPr>
        <p:grpSpPr>
          <a:xfrm>
            <a:off x="2644620" y="2774861"/>
            <a:ext cx="1273968" cy="2180111"/>
            <a:chOff x="826777" y="2774861"/>
            <a:chExt cx="1273968" cy="2180111"/>
          </a:xfrm>
        </p:grpSpPr>
        <p:grpSp>
          <p:nvGrpSpPr>
            <p:cNvPr id="146" name="Group 145">
              <a:extLst>
                <a:ext uri="{FF2B5EF4-FFF2-40B4-BE49-F238E27FC236}">
                  <a16:creationId xmlns:a16="http://schemas.microsoft.com/office/drawing/2014/main" id="{BF06C694-1A8D-AF45-A9F2-1FB14496154C}"/>
                </a:ext>
              </a:extLst>
            </p:cNvPr>
            <p:cNvGrpSpPr/>
            <p:nvPr/>
          </p:nvGrpSpPr>
          <p:grpSpPr>
            <a:xfrm>
              <a:off x="826777" y="4403971"/>
              <a:ext cx="1273968" cy="551001"/>
              <a:chOff x="826777" y="4403971"/>
              <a:chExt cx="1273968" cy="551001"/>
            </a:xfrm>
          </p:grpSpPr>
          <p:sp>
            <p:nvSpPr>
              <p:cNvPr id="172" name="Cube 171">
                <a:extLst>
                  <a:ext uri="{FF2B5EF4-FFF2-40B4-BE49-F238E27FC236}">
                    <a16:creationId xmlns:a16="http://schemas.microsoft.com/office/drawing/2014/main" id="{E8FA4687-E105-8A48-8B3B-C01D6A15C017}"/>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73" name="Straight Connector 172">
                <a:extLst>
                  <a:ext uri="{FF2B5EF4-FFF2-40B4-BE49-F238E27FC236}">
                    <a16:creationId xmlns:a16="http://schemas.microsoft.com/office/drawing/2014/main" id="{2F170790-8548-B747-9771-4AFC9E7A8974}"/>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74" name="Straight Connector 173">
                <a:extLst>
                  <a:ext uri="{FF2B5EF4-FFF2-40B4-BE49-F238E27FC236}">
                    <a16:creationId xmlns:a16="http://schemas.microsoft.com/office/drawing/2014/main" id="{32BE0888-E88A-0A48-9DE2-6E51CFCE2D51}"/>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75" name="Straight Connector 174">
                <a:extLst>
                  <a:ext uri="{FF2B5EF4-FFF2-40B4-BE49-F238E27FC236}">
                    <a16:creationId xmlns:a16="http://schemas.microsoft.com/office/drawing/2014/main" id="{1EFE5589-20C3-6D4F-B1B9-79CA300B9F59}"/>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47" name="Group 146">
              <a:extLst>
                <a:ext uri="{FF2B5EF4-FFF2-40B4-BE49-F238E27FC236}">
                  <a16:creationId xmlns:a16="http://schemas.microsoft.com/office/drawing/2014/main" id="{7A453E1F-51CC-DA46-913F-AA6A7E12FD78}"/>
                </a:ext>
              </a:extLst>
            </p:cNvPr>
            <p:cNvGrpSpPr/>
            <p:nvPr/>
          </p:nvGrpSpPr>
          <p:grpSpPr>
            <a:xfrm>
              <a:off x="826777" y="4078149"/>
              <a:ext cx="1273968" cy="551001"/>
              <a:chOff x="826777" y="4403971"/>
              <a:chExt cx="1273968" cy="551001"/>
            </a:xfrm>
          </p:grpSpPr>
          <p:sp>
            <p:nvSpPr>
              <p:cNvPr id="168" name="Cube 167">
                <a:extLst>
                  <a:ext uri="{FF2B5EF4-FFF2-40B4-BE49-F238E27FC236}">
                    <a16:creationId xmlns:a16="http://schemas.microsoft.com/office/drawing/2014/main" id="{1137F202-9313-B543-9220-243AE20FC294}"/>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69" name="Straight Connector 168">
                <a:extLst>
                  <a:ext uri="{FF2B5EF4-FFF2-40B4-BE49-F238E27FC236}">
                    <a16:creationId xmlns:a16="http://schemas.microsoft.com/office/drawing/2014/main" id="{81D58821-C0EF-1A42-88B1-F6447F543990}"/>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70" name="Straight Connector 169">
                <a:extLst>
                  <a:ext uri="{FF2B5EF4-FFF2-40B4-BE49-F238E27FC236}">
                    <a16:creationId xmlns:a16="http://schemas.microsoft.com/office/drawing/2014/main" id="{1CDFDD5A-D743-6945-9CA0-88D44E3287CE}"/>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71" name="Straight Connector 170">
                <a:extLst>
                  <a:ext uri="{FF2B5EF4-FFF2-40B4-BE49-F238E27FC236}">
                    <a16:creationId xmlns:a16="http://schemas.microsoft.com/office/drawing/2014/main" id="{4FEEE8B7-B685-944E-9BE0-EF4FC5DAD556}"/>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48" name="Group 147">
              <a:extLst>
                <a:ext uri="{FF2B5EF4-FFF2-40B4-BE49-F238E27FC236}">
                  <a16:creationId xmlns:a16="http://schemas.microsoft.com/office/drawing/2014/main" id="{F46663B4-AB54-3343-88E2-3F060BD5BB4C}"/>
                </a:ext>
              </a:extLst>
            </p:cNvPr>
            <p:cNvGrpSpPr/>
            <p:nvPr/>
          </p:nvGrpSpPr>
          <p:grpSpPr>
            <a:xfrm>
              <a:off x="826777" y="3752327"/>
              <a:ext cx="1273968" cy="551001"/>
              <a:chOff x="826777" y="4403971"/>
              <a:chExt cx="1273968" cy="551001"/>
            </a:xfrm>
          </p:grpSpPr>
          <p:sp>
            <p:nvSpPr>
              <p:cNvPr id="164" name="Cube 163">
                <a:extLst>
                  <a:ext uri="{FF2B5EF4-FFF2-40B4-BE49-F238E27FC236}">
                    <a16:creationId xmlns:a16="http://schemas.microsoft.com/office/drawing/2014/main" id="{CCAEC7EB-18D2-B645-A176-541DEAC1EEA4}"/>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65" name="Straight Connector 164">
                <a:extLst>
                  <a:ext uri="{FF2B5EF4-FFF2-40B4-BE49-F238E27FC236}">
                    <a16:creationId xmlns:a16="http://schemas.microsoft.com/office/drawing/2014/main" id="{591F8347-6E8A-9048-B748-02E496A6A1C4}"/>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66" name="Straight Connector 165">
                <a:extLst>
                  <a:ext uri="{FF2B5EF4-FFF2-40B4-BE49-F238E27FC236}">
                    <a16:creationId xmlns:a16="http://schemas.microsoft.com/office/drawing/2014/main" id="{6F249AD2-5396-ED4B-A17A-289BAED588C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67" name="Straight Connector 166">
                <a:extLst>
                  <a:ext uri="{FF2B5EF4-FFF2-40B4-BE49-F238E27FC236}">
                    <a16:creationId xmlns:a16="http://schemas.microsoft.com/office/drawing/2014/main" id="{8073A26B-1E30-FC48-9EBF-3D5428AB4113}"/>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49" name="Group 148">
              <a:extLst>
                <a:ext uri="{FF2B5EF4-FFF2-40B4-BE49-F238E27FC236}">
                  <a16:creationId xmlns:a16="http://schemas.microsoft.com/office/drawing/2014/main" id="{4A0395E3-D8AD-6C43-8FF0-2B5DD047EA23}"/>
                </a:ext>
              </a:extLst>
            </p:cNvPr>
            <p:cNvGrpSpPr/>
            <p:nvPr/>
          </p:nvGrpSpPr>
          <p:grpSpPr>
            <a:xfrm>
              <a:off x="826777" y="3426505"/>
              <a:ext cx="1273968" cy="551001"/>
              <a:chOff x="826777" y="4403971"/>
              <a:chExt cx="1273968" cy="551001"/>
            </a:xfrm>
          </p:grpSpPr>
          <p:sp>
            <p:nvSpPr>
              <p:cNvPr id="160" name="Cube 159">
                <a:extLst>
                  <a:ext uri="{FF2B5EF4-FFF2-40B4-BE49-F238E27FC236}">
                    <a16:creationId xmlns:a16="http://schemas.microsoft.com/office/drawing/2014/main" id="{B55F6DC4-0B9E-684E-BF5B-A257E9CD430A}"/>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61" name="Straight Connector 160">
                <a:extLst>
                  <a:ext uri="{FF2B5EF4-FFF2-40B4-BE49-F238E27FC236}">
                    <a16:creationId xmlns:a16="http://schemas.microsoft.com/office/drawing/2014/main" id="{A692F5F6-BE72-1943-984B-36658C0B85CB}"/>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62" name="Straight Connector 161">
                <a:extLst>
                  <a:ext uri="{FF2B5EF4-FFF2-40B4-BE49-F238E27FC236}">
                    <a16:creationId xmlns:a16="http://schemas.microsoft.com/office/drawing/2014/main" id="{A5FEC9F8-1CE4-654D-BDD5-50E9C955E72F}"/>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63" name="Straight Connector 162">
                <a:extLst>
                  <a:ext uri="{FF2B5EF4-FFF2-40B4-BE49-F238E27FC236}">
                    <a16:creationId xmlns:a16="http://schemas.microsoft.com/office/drawing/2014/main" id="{864B464F-B954-3946-998E-6C5B961EC244}"/>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50" name="Group 149">
              <a:extLst>
                <a:ext uri="{FF2B5EF4-FFF2-40B4-BE49-F238E27FC236}">
                  <a16:creationId xmlns:a16="http://schemas.microsoft.com/office/drawing/2014/main" id="{554ED193-E1ED-8045-8B86-466124A95C0E}"/>
                </a:ext>
              </a:extLst>
            </p:cNvPr>
            <p:cNvGrpSpPr/>
            <p:nvPr/>
          </p:nvGrpSpPr>
          <p:grpSpPr>
            <a:xfrm>
              <a:off x="826777" y="3100683"/>
              <a:ext cx="1273968" cy="551001"/>
              <a:chOff x="826777" y="4403971"/>
              <a:chExt cx="1273968" cy="551001"/>
            </a:xfrm>
          </p:grpSpPr>
          <p:sp>
            <p:nvSpPr>
              <p:cNvPr id="156" name="Cube 155">
                <a:extLst>
                  <a:ext uri="{FF2B5EF4-FFF2-40B4-BE49-F238E27FC236}">
                    <a16:creationId xmlns:a16="http://schemas.microsoft.com/office/drawing/2014/main" id="{E4B6BCB0-F76B-7648-AD89-67C02B6D72B0}"/>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57" name="Straight Connector 156">
                <a:extLst>
                  <a:ext uri="{FF2B5EF4-FFF2-40B4-BE49-F238E27FC236}">
                    <a16:creationId xmlns:a16="http://schemas.microsoft.com/office/drawing/2014/main" id="{07788E4C-0B40-4545-8DF5-721171067F38}"/>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8" name="Straight Connector 157">
                <a:extLst>
                  <a:ext uri="{FF2B5EF4-FFF2-40B4-BE49-F238E27FC236}">
                    <a16:creationId xmlns:a16="http://schemas.microsoft.com/office/drawing/2014/main" id="{99A56EBD-B075-FB4A-8F81-9C002A38246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9" name="Straight Connector 158">
                <a:extLst>
                  <a:ext uri="{FF2B5EF4-FFF2-40B4-BE49-F238E27FC236}">
                    <a16:creationId xmlns:a16="http://schemas.microsoft.com/office/drawing/2014/main" id="{CCAEC7E7-EAFD-9145-9D9A-9D6F31761374}"/>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51" name="Group 150">
              <a:extLst>
                <a:ext uri="{FF2B5EF4-FFF2-40B4-BE49-F238E27FC236}">
                  <a16:creationId xmlns:a16="http://schemas.microsoft.com/office/drawing/2014/main" id="{FBF155BB-6494-F04E-A1B6-28367EE21077}"/>
                </a:ext>
              </a:extLst>
            </p:cNvPr>
            <p:cNvGrpSpPr/>
            <p:nvPr/>
          </p:nvGrpSpPr>
          <p:grpSpPr>
            <a:xfrm>
              <a:off x="826777" y="2774861"/>
              <a:ext cx="1273968" cy="551001"/>
              <a:chOff x="826777" y="4403971"/>
              <a:chExt cx="1273968" cy="551001"/>
            </a:xfrm>
          </p:grpSpPr>
          <p:sp>
            <p:nvSpPr>
              <p:cNvPr id="152" name="Cube 151">
                <a:extLst>
                  <a:ext uri="{FF2B5EF4-FFF2-40B4-BE49-F238E27FC236}">
                    <a16:creationId xmlns:a16="http://schemas.microsoft.com/office/drawing/2014/main" id="{2CEB12E3-F3B1-E041-837C-FC54CDC8F71E}"/>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53" name="Straight Connector 152">
                <a:extLst>
                  <a:ext uri="{FF2B5EF4-FFF2-40B4-BE49-F238E27FC236}">
                    <a16:creationId xmlns:a16="http://schemas.microsoft.com/office/drawing/2014/main" id="{C81261EA-587F-9C47-BB88-3DE1AC006802}"/>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4" name="Straight Connector 153">
                <a:extLst>
                  <a:ext uri="{FF2B5EF4-FFF2-40B4-BE49-F238E27FC236}">
                    <a16:creationId xmlns:a16="http://schemas.microsoft.com/office/drawing/2014/main" id="{A9F9FBA9-E2CA-E64F-9C21-10FDB9FEDEAA}"/>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5" name="Straight Connector 154">
                <a:extLst>
                  <a:ext uri="{FF2B5EF4-FFF2-40B4-BE49-F238E27FC236}">
                    <a16:creationId xmlns:a16="http://schemas.microsoft.com/office/drawing/2014/main" id="{9FA771D4-95F1-3549-A92D-6EAFB9096D5A}"/>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grpSp>
        <p:nvGrpSpPr>
          <p:cNvPr id="177" name="Group 176">
            <a:extLst>
              <a:ext uri="{FF2B5EF4-FFF2-40B4-BE49-F238E27FC236}">
                <a16:creationId xmlns:a16="http://schemas.microsoft.com/office/drawing/2014/main" id="{CC428CD4-0D9D-484F-9C31-8A80537612D7}"/>
              </a:ext>
            </a:extLst>
          </p:cNvPr>
          <p:cNvGrpSpPr/>
          <p:nvPr/>
        </p:nvGrpSpPr>
        <p:grpSpPr>
          <a:xfrm>
            <a:off x="4462463" y="2774861"/>
            <a:ext cx="1273968" cy="2180111"/>
            <a:chOff x="826777" y="2774861"/>
            <a:chExt cx="1273968" cy="2180111"/>
          </a:xfrm>
        </p:grpSpPr>
        <p:grpSp>
          <p:nvGrpSpPr>
            <p:cNvPr id="179" name="Group 178">
              <a:extLst>
                <a:ext uri="{FF2B5EF4-FFF2-40B4-BE49-F238E27FC236}">
                  <a16:creationId xmlns:a16="http://schemas.microsoft.com/office/drawing/2014/main" id="{CA939462-1C49-D340-BCD4-59554EBC181B}"/>
                </a:ext>
              </a:extLst>
            </p:cNvPr>
            <p:cNvGrpSpPr/>
            <p:nvPr/>
          </p:nvGrpSpPr>
          <p:grpSpPr>
            <a:xfrm>
              <a:off x="826777" y="4403971"/>
              <a:ext cx="1273968" cy="551001"/>
              <a:chOff x="826777" y="4403971"/>
              <a:chExt cx="1273968" cy="551001"/>
            </a:xfrm>
          </p:grpSpPr>
          <p:sp>
            <p:nvSpPr>
              <p:cNvPr id="205" name="Cube 204">
                <a:extLst>
                  <a:ext uri="{FF2B5EF4-FFF2-40B4-BE49-F238E27FC236}">
                    <a16:creationId xmlns:a16="http://schemas.microsoft.com/office/drawing/2014/main" id="{E94E944A-3BC1-494E-9F91-614AAF9ED10F}"/>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06" name="Straight Connector 205">
                <a:extLst>
                  <a:ext uri="{FF2B5EF4-FFF2-40B4-BE49-F238E27FC236}">
                    <a16:creationId xmlns:a16="http://schemas.microsoft.com/office/drawing/2014/main" id="{D17AB4FD-5177-9843-84C6-0830726EB158}"/>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7" name="Straight Connector 206">
                <a:extLst>
                  <a:ext uri="{FF2B5EF4-FFF2-40B4-BE49-F238E27FC236}">
                    <a16:creationId xmlns:a16="http://schemas.microsoft.com/office/drawing/2014/main" id="{9A11D301-8983-0742-AA1D-BE9F6BAB8DC9}"/>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8" name="Straight Connector 207">
                <a:extLst>
                  <a:ext uri="{FF2B5EF4-FFF2-40B4-BE49-F238E27FC236}">
                    <a16:creationId xmlns:a16="http://schemas.microsoft.com/office/drawing/2014/main" id="{24847E52-C219-204A-BD0E-7A32D3F69ADA}"/>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0" name="Group 179">
              <a:extLst>
                <a:ext uri="{FF2B5EF4-FFF2-40B4-BE49-F238E27FC236}">
                  <a16:creationId xmlns:a16="http://schemas.microsoft.com/office/drawing/2014/main" id="{34208634-C457-7A42-AC71-8AD80EFB999C}"/>
                </a:ext>
              </a:extLst>
            </p:cNvPr>
            <p:cNvGrpSpPr/>
            <p:nvPr/>
          </p:nvGrpSpPr>
          <p:grpSpPr>
            <a:xfrm>
              <a:off x="826777" y="4078149"/>
              <a:ext cx="1273968" cy="551001"/>
              <a:chOff x="826777" y="4403971"/>
              <a:chExt cx="1273968" cy="551001"/>
            </a:xfrm>
          </p:grpSpPr>
          <p:sp>
            <p:nvSpPr>
              <p:cNvPr id="201" name="Cube 200">
                <a:extLst>
                  <a:ext uri="{FF2B5EF4-FFF2-40B4-BE49-F238E27FC236}">
                    <a16:creationId xmlns:a16="http://schemas.microsoft.com/office/drawing/2014/main" id="{092C57F4-B081-B245-AD0D-57DA0EE5B48E}"/>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02" name="Straight Connector 201">
                <a:extLst>
                  <a:ext uri="{FF2B5EF4-FFF2-40B4-BE49-F238E27FC236}">
                    <a16:creationId xmlns:a16="http://schemas.microsoft.com/office/drawing/2014/main" id="{6F2A19F1-4435-B74F-8DFA-1916BABEC5C7}"/>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3" name="Straight Connector 202">
                <a:extLst>
                  <a:ext uri="{FF2B5EF4-FFF2-40B4-BE49-F238E27FC236}">
                    <a16:creationId xmlns:a16="http://schemas.microsoft.com/office/drawing/2014/main" id="{63A23A87-F5F9-E346-A88E-87E390701D22}"/>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4" name="Straight Connector 203">
                <a:extLst>
                  <a:ext uri="{FF2B5EF4-FFF2-40B4-BE49-F238E27FC236}">
                    <a16:creationId xmlns:a16="http://schemas.microsoft.com/office/drawing/2014/main" id="{62515918-396C-F547-8ACE-25D3EF9312E7}"/>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1" name="Group 180">
              <a:extLst>
                <a:ext uri="{FF2B5EF4-FFF2-40B4-BE49-F238E27FC236}">
                  <a16:creationId xmlns:a16="http://schemas.microsoft.com/office/drawing/2014/main" id="{DDFFEE45-7899-404D-BD3C-FC2D8DAB6E3E}"/>
                </a:ext>
              </a:extLst>
            </p:cNvPr>
            <p:cNvGrpSpPr/>
            <p:nvPr/>
          </p:nvGrpSpPr>
          <p:grpSpPr>
            <a:xfrm>
              <a:off x="826777" y="3752327"/>
              <a:ext cx="1273968" cy="551001"/>
              <a:chOff x="826777" y="4403971"/>
              <a:chExt cx="1273968" cy="551001"/>
            </a:xfrm>
          </p:grpSpPr>
          <p:sp>
            <p:nvSpPr>
              <p:cNvPr id="197" name="Cube 196">
                <a:extLst>
                  <a:ext uri="{FF2B5EF4-FFF2-40B4-BE49-F238E27FC236}">
                    <a16:creationId xmlns:a16="http://schemas.microsoft.com/office/drawing/2014/main" id="{A15948FD-F13B-D64E-B77B-CBF47E828494}"/>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98" name="Straight Connector 197">
                <a:extLst>
                  <a:ext uri="{FF2B5EF4-FFF2-40B4-BE49-F238E27FC236}">
                    <a16:creationId xmlns:a16="http://schemas.microsoft.com/office/drawing/2014/main" id="{BC2B963A-B0A9-CE4C-8DE4-FB5DEB4DDE3E}"/>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9" name="Straight Connector 198">
                <a:extLst>
                  <a:ext uri="{FF2B5EF4-FFF2-40B4-BE49-F238E27FC236}">
                    <a16:creationId xmlns:a16="http://schemas.microsoft.com/office/drawing/2014/main" id="{CA6AA6B7-915F-614C-94FC-4064A7998B9F}"/>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0" name="Straight Connector 199">
                <a:extLst>
                  <a:ext uri="{FF2B5EF4-FFF2-40B4-BE49-F238E27FC236}">
                    <a16:creationId xmlns:a16="http://schemas.microsoft.com/office/drawing/2014/main" id="{BF53E79D-609A-764B-8BD9-07650F1BF304}"/>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2" name="Group 181">
              <a:extLst>
                <a:ext uri="{FF2B5EF4-FFF2-40B4-BE49-F238E27FC236}">
                  <a16:creationId xmlns:a16="http://schemas.microsoft.com/office/drawing/2014/main" id="{4F66FFE7-43A0-624E-BA28-3371DEC369CA}"/>
                </a:ext>
              </a:extLst>
            </p:cNvPr>
            <p:cNvGrpSpPr/>
            <p:nvPr/>
          </p:nvGrpSpPr>
          <p:grpSpPr>
            <a:xfrm>
              <a:off x="826777" y="3426505"/>
              <a:ext cx="1273968" cy="551001"/>
              <a:chOff x="826777" y="4403971"/>
              <a:chExt cx="1273968" cy="551001"/>
            </a:xfrm>
          </p:grpSpPr>
          <p:sp>
            <p:nvSpPr>
              <p:cNvPr id="193" name="Cube 192">
                <a:extLst>
                  <a:ext uri="{FF2B5EF4-FFF2-40B4-BE49-F238E27FC236}">
                    <a16:creationId xmlns:a16="http://schemas.microsoft.com/office/drawing/2014/main" id="{26483546-4B70-A44C-A329-E0DFD605C7FB}"/>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94" name="Straight Connector 193">
                <a:extLst>
                  <a:ext uri="{FF2B5EF4-FFF2-40B4-BE49-F238E27FC236}">
                    <a16:creationId xmlns:a16="http://schemas.microsoft.com/office/drawing/2014/main" id="{1677A47E-BD89-914F-BD47-E45E8C4CB6DE}"/>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5" name="Straight Connector 194">
                <a:extLst>
                  <a:ext uri="{FF2B5EF4-FFF2-40B4-BE49-F238E27FC236}">
                    <a16:creationId xmlns:a16="http://schemas.microsoft.com/office/drawing/2014/main" id="{514BB095-F538-BD4B-BF01-4DB3E3204C5A}"/>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6" name="Straight Connector 195">
                <a:extLst>
                  <a:ext uri="{FF2B5EF4-FFF2-40B4-BE49-F238E27FC236}">
                    <a16:creationId xmlns:a16="http://schemas.microsoft.com/office/drawing/2014/main" id="{B0FF6C2A-4376-304F-A992-A54E364D0E28}"/>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3" name="Group 182">
              <a:extLst>
                <a:ext uri="{FF2B5EF4-FFF2-40B4-BE49-F238E27FC236}">
                  <a16:creationId xmlns:a16="http://schemas.microsoft.com/office/drawing/2014/main" id="{BB19ED4E-502A-CB42-813D-03F200EED5E7}"/>
                </a:ext>
              </a:extLst>
            </p:cNvPr>
            <p:cNvGrpSpPr/>
            <p:nvPr/>
          </p:nvGrpSpPr>
          <p:grpSpPr>
            <a:xfrm>
              <a:off x="826777" y="3100683"/>
              <a:ext cx="1273968" cy="551001"/>
              <a:chOff x="826777" y="4403971"/>
              <a:chExt cx="1273968" cy="551001"/>
            </a:xfrm>
          </p:grpSpPr>
          <p:sp>
            <p:nvSpPr>
              <p:cNvPr id="189" name="Cube 188">
                <a:extLst>
                  <a:ext uri="{FF2B5EF4-FFF2-40B4-BE49-F238E27FC236}">
                    <a16:creationId xmlns:a16="http://schemas.microsoft.com/office/drawing/2014/main" id="{FB1BA959-0419-C946-9287-B02A956BB66A}"/>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90" name="Straight Connector 189">
                <a:extLst>
                  <a:ext uri="{FF2B5EF4-FFF2-40B4-BE49-F238E27FC236}">
                    <a16:creationId xmlns:a16="http://schemas.microsoft.com/office/drawing/2014/main" id="{2CDB529F-6FA9-B548-9368-A1D28702027A}"/>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1" name="Straight Connector 190">
                <a:extLst>
                  <a:ext uri="{FF2B5EF4-FFF2-40B4-BE49-F238E27FC236}">
                    <a16:creationId xmlns:a16="http://schemas.microsoft.com/office/drawing/2014/main" id="{2455F5ED-CDB3-F946-8F29-D88F4739F079}"/>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2" name="Straight Connector 191">
                <a:extLst>
                  <a:ext uri="{FF2B5EF4-FFF2-40B4-BE49-F238E27FC236}">
                    <a16:creationId xmlns:a16="http://schemas.microsoft.com/office/drawing/2014/main" id="{6E249341-583F-2D49-BF50-D4827A060136}"/>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4" name="Group 183">
              <a:extLst>
                <a:ext uri="{FF2B5EF4-FFF2-40B4-BE49-F238E27FC236}">
                  <a16:creationId xmlns:a16="http://schemas.microsoft.com/office/drawing/2014/main" id="{9430B7DD-A0BA-0A41-A843-D3305498C930}"/>
                </a:ext>
              </a:extLst>
            </p:cNvPr>
            <p:cNvGrpSpPr/>
            <p:nvPr/>
          </p:nvGrpSpPr>
          <p:grpSpPr>
            <a:xfrm>
              <a:off x="826777" y="2774861"/>
              <a:ext cx="1273968" cy="551001"/>
              <a:chOff x="826777" y="4403971"/>
              <a:chExt cx="1273968" cy="551001"/>
            </a:xfrm>
          </p:grpSpPr>
          <p:sp>
            <p:nvSpPr>
              <p:cNvPr id="185" name="Cube 184">
                <a:extLst>
                  <a:ext uri="{FF2B5EF4-FFF2-40B4-BE49-F238E27FC236}">
                    <a16:creationId xmlns:a16="http://schemas.microsoft.com/office/drawing/2014/main" id="{F3371C78-34A4-3E49-B88B-2E762AA12F7E}"/>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86" name="Straight Connector 185">
                <a:extLst>
                  <a:ext uri="{FF2B5EF4-FFF2-40B4-BE49-F238E27FC236}">
                    <a16:creationId xmlns:a16="http://schemas.microsoft.com/office/drawing/2014/main" id="{01291548-AD23-F24E-AC1B-489F570D50F1}"/>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87" name="Straight Connector 186">
                <a:extLst>
                  <a:ext uri="{FF2B5EF4-FFF2-40B4-BE49-F238E27FC236}">
                    <a16:creationId xmlns:a16="http://schemas.microsoft.com/office/drawing/2014/main" id="{72D3F0C7-2328-C64B-9DFB-64B6FBF432E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88" name="Straight Connector 187">
                <a:extLst>
                  <a:ext uri="{FF2B5EF4-FFF2-40B4-BE49-F238E27FC236}">
                    <a16:creationId xmlns:a16="http://schemas.microsoft.com/office/drawing/2014/main" id="{D6CB4C23-9918-6C49-AFB2-FB2C5762B6B6}"/>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grpSp>
        <p:nvGrpSpPr>
          <p:cNvPr id="210" name="Group 209">
            <a:extLst>
              <a:ext uri="{FF2B5EF4-FFF2-40B4-BE49-F238E27FC236}">
                <a16:creationId xmlns:a16="http://schemas.microsoft.com/office/drawing/2014/main" id="{E1FCD5B3-676D-8E4E-BE1D-B868B7FD3283}"/>
              </a:ext>
            </a:extLst>
          </p:cNvPr>
          <p:cNvGrpSpPr/>
          <p:nvPr/>
        </p:nvGrpSpPr>
        <p:grpSpPr>
          <a:xfrm>
            <a:off x="6280306" y="2774861"/>
            <a:ext cx="1273968" cy="2180111"/>
            <a:chOff x="826777" y="2774861"/>
            <a:chExt cx="1273968" cy="2180111"/>
          </a:xfrm>
        </p:grpSpPr>
        <p:grpSp>
          <p:nvGrpSpPr>
            <p:cNvPr id="212" name="Group 211">
              <a:extLst>
                <a:ext uri="{FF2B5EF4-FFF2-40B4-BE49-F238E27FC236}">
                  <a16:creationId xmlns:a16="http://schemas.microsoft.com/office/drawing/2014/main" id="{F5047582-3752-AF45-9290-626938713F48}"/>
                </a:ext>
              </a:extLst>
            </p:cNvPr>
            <p:cNvGrpSpPr/>
            <p:nvPr/>
          </p:nvGrpSpPr>
          <p:grpSpPr>
            <a:xfrm>
              <a:off x="826777" y="4403971"/>
              <a:ext cx="1273968" cy="551001"/>
              <a:chOff x="826777" y="4403971"/>
              <a:chExt cx="1273968" cy="551001"/>
            </a:xfrm>
          </p:grpSpPr>
          <p:sp>
            <p:nvSpPr>
              <p:cNvPr id="238" name="Cube 237">
                <a:extLst>
                  <a:ext uri="{FF2B5EF4-FFF2-40B4-BE49-F238E27FC236}">
                    <a16:creationId xmlns:a16="http://schemas.microsoft.com/office/drawing/2014/main" id="{CA2D0809-965C-3741-9518-16068A591B9B}"/>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39" name="Straight Connector 238">
                <a:extLst>
                  <a:ext uri="{FF2B5EF4-FFF2-40B4-BE49-F238E27FC236}">
                    <a16:creationId xmlns:a16="http://schemas.microsoft.com/office/drawing/2014/main" id="{18FC67A1-2739-2344-B286-EEE52A0E1D6F}"/>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40" name="Straight Connector 239">
                <a:extLst>
                  <a:ext uri="{FF2B5EF4-FFF2-40B4-BE49-F238E27FC236}">
                    <a16:creationId xmlns:a16="http://schemas.microsoft.com/office/drawing/2014/main" id="{4AAD7258-5AF9-8847-89D8-A2B90BF59EE7}"/>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41" name="Straight Connector 240">
                <a:extLst>
                  <a:ext uri="{FF2B5EF4-FFF2-40B4-BE49-F238E27FC236}">
                    <a16:creationId xmlns:a16="http://schemas.microsoft.com/office/drawing/2014/main" id="{EB5D1BCB-FBAA-064D-9118-E72A3F738949}"/>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3" name="Group 212">
              <a:extLst>
                <a:ext uri="{FF2B5EF4-FFF2-40B4-BE49-F238E27FC236}">
                  <a16:creationId xmlns:a16="http://schemas.microsoft.com/office/drawing/2014/main" id="{018C0480-03FE-9B49-A4BB-2D869AEA0904}"/>
                </a:ext>
              </a:extLst>
            </p:cNvPr>
            <p:cNvGrpSpPr/>
            <p:nvPr/>
          </p:nvGrpSpPr>
          <p:grpSpPr>
            <a:xfrm>
              <a:off x="826777" y="4078149"/>
              <a:ext cx="1273968" cy="551001"/>
              <a:chOff x="826777" y="4403971"/>
              <a:chExt cx="1273968" cy="551001"/>
            </a:xfrm>
          </p:grpSpPr>
          <p:sp>
            <p:nvSpPr>
              <p:cNvPr id="234" name="Cube 233">
                <a:extLst>
                  <a:ext uri="{FF2B5EF4-FFF2-40B4-BE49-F238E27FC236}">
                    <a16:creationId xmlns:a16="http://schemas.microsoft.com/office/drawing/2014/main" id="{F730EDFC-EA8D-FD4B-B25F-54961D7E096A}"/>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35" name="Straight Connector 234">
                <a:extLst>
                  <a:ext uri="{FF2B5EF4-FFF2-40B4-BE49-F238E27FC236}">
                    <a16:creationId xmlns:a16="http://schemas.microsoft.com/office/drawing/2014/main" id="{F22D3F49-2D33-D34F-BD1D-F5ED58F886D4}"/>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6" name="Straight Connector 235">
                <a:extLst>
                  <a:ext uri="{FF2B5EF4-FFF2-40B4-BE49-F238E27FC236}">
                    <a16:creationId xmlns:a16="http://schemas.microsoft.com/office/drawing/2014/main" id="{EB6CCEDF-FABA-FE4E-A05F-DB7D354612BF}"/>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7" name="Straight Connector 236">
                <a:extLst>
                  <a:ext uri="{FF2B5EF4-FFF2-40B4-BE49-F238E27FC236}">
                    <a16:creationId xmlns:a16="http://schemas.microsoft.com/office/drawing/2014/main" id="{D9D77248-8056-9D48-BF39-3F9AC0CCF03D}"/>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4" name="Group 213">
              <a:extLst>
                <a:ext uri="{FF2B5EF4-FFF2-40B4-BE49-F238E27FC236}">
                  <a16:creationId xmlns:a16="http://schemas.microsoft.com/office/drawing/2014/main" id="{6390ACD4-A6DD-AE47-B1EF-7BF09AD08D7D}"/>
                </a:ext>
              </a:extLst>
            </p:cNvPr>
            <p:cNvGrpSpPr/>
            <p:nvPr/>
          </p:nvGrpSpPr>
          <p:grpSpPr>
            <a:xfrm>
              <a:off x="826777" y="3752327"/>
              <a:ext cx="1273968" cy="551001"/>
              <a:chOff x="826777" y="4403971"/>
              <a:chExt cx="1273968" cy="551001"/>
            </a:xfrm>
          </p:grpSpPr>
          <p:sp>
            <p:nvSpPr>
              <p:cNvPr id="230" name="Cube 229">
                <a:extLst>
                  <a:ext uri="{FF2B5EF4-FFF2-40B4-BE49-F238E27FC236}">
                    <a16:creationId xmlns:a16="http://schemas.microsoft.com/office/drawing/2014/main" id="{3E69C94D-C597-AD40-9234-0CC4F3702C0F}"/>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31" name="Straight Connector 230">
                <a:extLst>
                  <a:ext uri="{FF2B5EF4-FFF2-40B4-BE49-F238E27FC236}">
                    <a16:creationId xmlns:a16="http://schemas.microsoft.com/office/drawing/2014/main" id="{23CE56C1-CCDA-6E42-98F3-4E784A06C88C}"/>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2" name="Straight Connector 231">
                <a:extLst>
                  <a:ext uri="{FF2B5EF4-FFF2-40B4-BE49-F238E27FC236}">
                    <a16:creationId xmlns:a16="http://schemas.microsoft.com/office/drawing/2014/main" id="{A0D42846-D715-4F4F-9BBD-86946A921F7A}"/>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3" name="Straight Connector 232">
                <a:extLst>
                  <a:ext uri="{FF2B5EF4-FFF2-40B4-BE49-F238E27FC236}">
                    <a16:creationId xmlns:a16="http://schemas.microsoft.com/office/drawing/2014/main" id="{2B64570F-28BB-0E4C-A64B-3A8A07B7F94E}"/>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5" name="Group 214">
              <a:extLst>
                <a:ext uri="{FF2B5EF4-FFF2-40B4-BE49-F238E27FC236}">
                  <a16:creationId xmlns:a16="http://schemas.microsoft.com/office/drawing/2014/main" id="{4EF4E6AD-2A50-574C-9560-07A6D2525857}"/>
                </a:ext>
              </a:extLst>
            </p:cNvPr>
            <p:cNvGrpSpPr/>
            <p:nvPr/>
          </p:nvGrpSpPr>
          <p:grpSpPr>
            <a:xfrm>
              <a:off x="826777" y="3426505"/>
              <a:ext cx="1273968" cy="551001"/>
              <a:chOff x="826777" y="4403971"/>
              <a:chExt cx="1273968" cy="551001"/>
            </a:xfrm>
          </p:grpSpPr>
          <p:sp>
            <p:nvSpPr>
              <p:cNvPr id="226" name="Cube 225">
                <a:extLst>
                  <a:ext uri="{FF2B5EF4-FFF2-40B4-BE49-F238E27FC236}">
                    <a16:creationId xmlns:a16="http://schemas.microsoft.com/office/drawing/2014/main" id="{145AF4A9-171F-8A4A-87AF-A6F6AA266C4D}"/>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27" name="Straight Connector 226">
                <a:extLst>
                  <a:ext uri="{FF2B5EF4-FFF2-40B4-BE49-F238E27FC236}">
                    <a16:creationId xmlns:a16="http://schemas.microsoft.com/office/drawing/2014/main" id="{1A2FA89F-4E93-8941-A78F-17877B727E7F}"/>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8" name="Straight Connector 227">
                <a:extLst>
                  <a:ext uri="{FF2B5EF4-FFF2-40B4-BE49-F238E27FC236}">
                    <a16:creationId xmlns:a16="http://schemas.microsoft.com/office/drawing/2014/main" id="{932C2E56-A404-E44C-8024-B9DE01C8FFED}"/>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9" name="Straight Connector 228">
                <a:extLst>
                  <a:ext uri="{FF2B5EF4-FFF2-40B4-BE49-F238E27FC236}">
                    <a16:creationId xmlns:a16="http://schemas.microsoft.com/office/drawing/2014/main" id="{109ACF8C-EF69-8444-9C83-D3B876BE55D2}"/>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6" name="Group 215">
              <a:extLst>
                <a:ext uri="{FF2B5EF4-FFF2-40B4-BE49-F238E27FC236}">
                  <a16:creationId xmlns:a16="http://schemas.microsoft.com/office/drawing/2014/main" id="{89882AD1-2EFD-0740-A64A-F043BDEB28C9}"/>
                </a:ext>
              </a:extLst>
            </p:cNvPr>
            <p:cNvGrpSpPr/>
            <p:nvPr/>
          </p:nvGrpSpPr>
          <p:grpSpPr>
            <a:xfrm>
              <a:off x="826777" y="3100683"/>
              <a:ext cx="1273968" cy="551001"/>
              <a:chOff x="826777" y="4403971"/>
              <a:chExt cx="1273968" cy="551001"/>
            </a:xfrm>
          </p:grpSpPr>
          <p:sp>
            <p:nvSpPr>
              <p:cNvPr id="222" name="Cube 221">
                <a:extLst>
                  <a:ext uri="{FF2B5EF4-FFF2-40B4-BE49-F238E27FC236}">
                    <a16:creationId xmlns:a16="http://schemas.microsoft.com/office/drawing/2014/main" id="{CD98B05F-8EF5-C549-AC36-3EBE055DFA6C}"/>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23" name="Straight Connector 222">
                <a:extLst>
                  <a:ext uri="{FF2B5EF4-FFF2-40B4-BE49-F238E27FC236}">
                    <a16:creationId xmlns:a16="http://schemas.microsoft.com/office/drawing/2014/main" id="{685A1668-6D86-F249-8026-6AA86C17FADF}"/>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4" name="Straight Connector 223">
                <a:extLst>
                  <a:ext uri="{FF2B5EF4-FFF2-40B4-BE49-F238E27FC236}">
                    <a16:creationId xmlns:a16="http://schemas.microsoft.com/office/drawing/2014/main" id="{63675D7E-14B7-7140-9CB3-80757B2984EB}"/>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5" name="Straight Connector 224">
                <a:extLst>
                  <a:ext uri="{FF2B5EF4-FFF2-40B4-BE49-F238E27FC236}">
                    <a16:creationId xmlns:a16="http://schemas.microsoft.com/office/drawing/2014/main" id="{AA8EDF56-C220-B849-B434-9418EE17A3F5}"/>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7" name="Group 216">
              <a:extLst>
                <a:ext uri="{FF2B5EF4-FFF2-40B4-BE49-F238E27FC236}">
                  <a16:creationId xmlns:a16="http://schemas.microsoft.com/office/drawing/2014/main" id="{01665B0F-A641-F947-A7D3-5A6DA71210AD}"/>
                </a:ext>
              </a:extLst>
            </p:cNvPr>
            <p:cNvGrpSpPr/>
            <p:nvPr/>
          </p:nvGrpSpPr>
          <p:grpSpPr>
            <a:xfrm>
              <a:off x="826777" y="2774861"/>
              <a:ext cx="1273968" cy="551001"/>
              <a:chOff x="826777" y="4403971"/>
              <a:chExt cx="1273968" cy="551001"/>
            </a:xfrm>
          </p:grpSpPr>
          <p:sp>
            <p:nvSpPr>
              <p:cNvPr id="218" name="Cube 217">
                <a:extLst>
                  <a:ext uri="{FF2B5EF4-FFF2-40B4-BE49-F238E27FC236}">
                    <a16:creationId xmlns:a16="http://schemas.microsoft.com/office/drawing/2014/main" id="{3CE308EC-39DB-AE44-BC8F-F0D757E448FD}"/>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19" name="Straight Connector 218">
                <a:extLst>
                  <a:ext uri="{FF2B5EF4-FFF2-40B4-BE49-F238E27FC236}">
                    <a16:creationId xmlns:a16="http://schemas.microsoft.com/office/drawing/2014/main" id="{BB3053C4-5F9A-304D-834F-90D1A62617B9}"/>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0" name="Straight Connector 219">
                <a:extLst>
                  <a:ext uri="{FF2B5EF4-FFF2-40B4-BE49-F238E27FC236}">
                    <a16:creationId xmlns:a16="http://schemas.microsoft.com/office/drawing/2014/main" id="{1BB1A53F-7E73-7A46-8A70-2CD571ECF5BE}"/>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1" name="Straight Connector 220">
                <a:extLst>
                  <a:ext uri="{FF2B5EF4-FFF2-40B4-BE49-F238E27FC236}">
                    <a16:creationId xmlns:a16="http://schemas.microsoft.com/office/drawing/2014/main" id="{1D04D8EC-FBAA-4C4E-AD23-EB5A904CC1C7}"/>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grpSp>
        <p:nvGrpSpPr>
          <p:cNvPr id="267" name="Group 266">
            <a:extLst>
              <a:ext uri="{FF2B5EF4-FFF2-40B4-BE49-F238E27FC236}">
                <a16:creationId xmlns:a16="http://schemas.microsoft.com/office/drawing/2014/main" id="{55F46B92-A4A9-DB4E-8210-B7B8DD2987AC}"/>
              </a:ext>
            </a:extLst>
          </p:cNvPr>
          <p:cNvGrpSpPr/>
          <p:nvPr/>
        </p:nvGrpSpPr>
        <p:grpSpPr>
          <a:xfrm>
            <a:off x="1219200" y="1411722"/>
            <a:ext cx="6079314" cy="1312818"/>
            <a:chOff x="1282367" y="1399235"/>
            <a:chExt cx="6079314" cy="1312818"/>
          </a:xfrm>
        </p:grpSpPr>
        <p:sp>
          <p:nvSpPr>
            <p:cNvPr id="137" name="AutoShape 7">
              <a:extLst>
                <a:ext uri="{FF2B5EF4-FFF2-40B4-BE49-F238E27FC236}">
                  <a16:creationId xmlns:a16="http://schemas.microsoft.com/office/drawing/2014/main" id="{748FFC93-4CF5-BE4E-A232-2F83AA6F3786}"/>
                </a:ext>
              </a:extLst>
            </p:cNvPr>
            <p:cNvSpPr>
              <a:spLocks noChangeArrowheads="1"/>
            </p:cNvSpPr>
            <p:nvPr/>
          </p:nvSpPr>
          <p:spPr bwMode="auto">
            <a:xfrm>
              <a:off x="1282367" y="2407253"/>
              <a:ext cx="625785" cy="304800"/>
            </a:xfrm>
            <a:prstGeom prst="can">
              <a:avLst>
                <a:gd name="adj" fmla="val 43620"/>
              </a:avLst>
            </a:prstGeom>
            <a:solidFill>
              <a:schemeClr val="accent6">
                <a:lumMod val="60000"/>
                <a:lumOff val="40000"/>
              </a:schemeClr>
            </a:solidFill>
            <a:ln w="9525">
              <a:solidFill>
                <a:schemeClr val="bg2"/>
              </a:solid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050" dirty="0">
                  <a:solidFill>
                    <a:schemeClr val="bg1"/>
                  </a:solidFill>
                  <a:ea typeface="+mn-ea"/>
                </a:rPr>
                <a:t>Switch</a:t>
              </a:r>
            </a:p>
            <a:p>
              <a:pPr algn="ctr">
                <a:defRPr/>
              </a:pPr>
              <a:endParaRPr lang="en-US" sz="1050" dirty="0">
                <a:solidFill>
                  <a:schemeClr val="bg1"/>
                </a:solidFill>
                <a:ea typeface="+mn-ea"/>
              </a:endParaRPr>
            </a:p>
          </p:txBody>
        </p:sp>
        <p:sp>
          <p:nvSpPr>
            <p:cNvPr id="138" name="AutoShape 7">
              <a:extLst>
                <a:ext uri="{FF2B5EF4-FFF2-40B4-BE49-F238E27FC236}">
                  <a16:creationId xmlns:a16="http://schemas.microsoft.com/office/drawing/2014/main" id="{77BF70E7-5E96-564C-939C-C14C8A55B244}"/>
                </a:ext>
              </a:extLst>
            </p:cNvPr>
            <p:cNvSpPr>
              <a:spLocks noChangeArrowheads="1"/>
            </p:cNvSpPr>
            <p:nvPr/>
          </p:nvSpPr>
          <p:spPr bwMode="auto">
            <a:xfrm>
              <a:off x="3449128" y="1399235"/>
              <a:ext cx="625785" cy="304800"/>
            </a:xfrm>
            <a:prstGeom prst="can">
              <a:avLst>
                <a:gd name="adj" fmla="val 43620"/>
              </a:avLst>
            </a:prstGeom>
            <a:solidFill>
              <a:schemeClr val="accent6">
                <a:lumMod val="60000"/>
                <a:lumOff val="40000"/>
              </a:schemeClr>
            </a:solidFill>
            <a:ln w="9525">
              <a:solidFill>
                <a:schemeClr val="bg2"/>
              </a:solid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050" dirty="0">
                  <a:solidFill>
                    <a:schemeClr val="bg1"/>
                  </a:solidFill>
                  <a:ea typeface="+mn-ea"/>
                </a:rPr>
                <a:t>Switch</a:t>
              </a:r>
            </a:p>
            <a:p>
              <a:pPr algn="ctr">
                <a:defRPr/>
              </a:pPr>
              <a:endParaRPr lang="en-US" sz="1050" dirty="0">
                <a:solidFill>
                  <a:schemeClr val="bg1"/>
                </a:solidFill>
                <a:ea typeface="+mn-ea"/>
              </a:endParaRPr>
            </a:p>
          </p:txBody>
        </p:sp>
        <p:sp>
          <p:nvSpPr>
            <p:cNvPr id="139" name="AutoShape 7">
              <a:extLst>
                <a:ext uri="{FF2B5EF4-FFF2-40B4-BE49-F238E27FC236}">
                  <a16:creationId xmlns:a16="http://schemas.microsoft.com/office/drawing/2014/main" id="{C8682EDA-90E2-D54B-BD4D-6A18372EA5CE}"/>
                </a:ext>
              </a:extLst>
            </p:cNvPr>
            <p:cNvSpPr>
              <a:spLocks noChangeArrowheads="1"/>
            </p:cNvSpPr>
            <p:nvPr/>
          </p:nvSpPr>
          <p:spPr bwMode="auto">
            <a:xfrm>
              <a:off x="4918053" y="1399235"/>
              <a:ext cx="625785" cy="304800"/>
            </a:xfrm>
            <a:prstGeom prst="can">
              <a:avLst>
                <a:gd name="adj" fmla="val 43620"/>
              </a:avLst>
            </a:prstGeom>
            <a:solidFill>
              <a:schemeClr val="accent6">
                <a:lumMod val="60000"/>
                <a:lumOff val="40000"/>
              </a:schemeClr>
            </a:solidFill>
            <a:ln w="9525">
              <a:solidFill>
                <a:schemeClr val="bg2"/>
              </a:solid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050" dirty="0">
                  <a:solidFill>
                    <a:schemeClr val="bg1"/>
                  </a:solidFill>
                  <a:ea typeface="+mn-ea"/>
                </a:rPr>
                <a:t>Switch</a:t>
              </a:r>
            </a:p>
            <a:p>
              <a:pPr algn="ctr">
                <a:defRPr/>
              </a:pPr>
              <a:endParaRPr lang="en-US" sz="1050" dirty="0">
                <a:solidFill>
                  <a:schemeClr val="bg1"/>
                </a:solidFill>
                <a:ea typeface="+mn-ea"/>
              </a:endParaRPr>
            </a:p>
          </p:txBody>
        </p:sp>
        <p:sp>
          <p:nvSpPr>
            <p:cNvPr id="145" name="AutoShape 7">
              <a:extLst>
                <a:ext uri="{FF2B5EF4-FFF2-40B4-BE49-F238E27FC236}">
                  <a16:creationId xmlns:a16="http://schemas.microsoft.com/office/drawing/2014/main" id="{370FADB4-B79E-2F4B-B937-F23510C8F6ED}"/>
                </a:ext>
              </a:extLst>
            </p:cNvPr>
            <p:cNvSpPr>
              <a:spLocks noChangeArrowheads="1"/>
            </p:cNvSpPr>
            <p:nvPr/>
          </p:nvSpPr>
          <p:spPr bwMode="auto">
            <a:xfrm>
              <a:off x="3100210" y="2407253"/>
              <a:ext cx="625785" cy="304800"/>
            </a:xfrm>
            <a:prstGeom prst="can">
              <a:avLst>
                <a:gd name="adj" fmla="val 43620"/>
              </a:avLst>
            </a:prstGeom>
            <a:solidFill>
              <a:schemeClr val="accent6">
                <a:lumMod val="60000"/>
                <a:lumOff val="40000"/>
              </a:schemeClr>
            </a:solidFill>
            <a:ln w="9525">
              <a:solidFill>
                <a:schemeClr val="bg2"/>
              </a:solid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050" dirty="0">
                  <a:solidFill>
                    <a:schemeClr val="bg1"/>
                  </a:solidFill>
                  <a:ea typeface="+mn-ea"/>
                </a:rPr>
                <a:t>Switch</a:t>
              </a:r>
            </a:p>
            <a:p>
              <a:pPr algn="ctr">
                <a:defRPr/>
              </a:pPr>
              <a:endParaRPr lang="en-US" sz="1050" dirty="0">
                <a:solidFill>
                  <a:schemeClr val="bg1"/>
                </a:solidFill>
                <a:ea typeface="+mn-ea"/>
              </a:endParaRPr>
            </a:p>
          </p:txBody>
        </p:sp>
        <p:sp>
          <p:nvSpPr>
            <p:cNvPr id="178" name="AutoShape 7">
              <a:extLst>
                <a:ext uri="{FF2B5EF4-FFF2-40B4-BE49-F238E27FC236}">
                  <a16:creationId xmlns:a16="http://schemas.microsoft.com/office/drawing/2014/main" id="{2450392F-E770-4745-A560-5F56537EBE27}"/>
                </a:ext>
              </a:extLst>
            </p:cNvPr>
            <p:cNvSpPr>
              <a:spLocks noChangeArrowheads="1"/>
            </p:cNvSpPr>
            <p:nvPr/>
          </p:nvSpPr>
          <p:spPr bwMode="auto">
            <a:xfrm>
              <a:off x="4918053" y="2407253"/>
              <a:ext cx="625785" cy="304800"/>
            </a:xfrm>
            <a:prstGeom prst="can">
              <a:avLst>
                <a:gd name="adj" fmla="val 43620"/>
              </a:avLst>
            </a:prstGeom>
            <a:solidFill>
              <a:schemeClr val="accent6">
                <a:lumMod val="60000"/>
                <a:lumOff val="40000"/>
              </a:schemeClr>
            </a:solidFill>
            <a:ln w="9525">
              <a:solidFill>
                <a:schemeClr val="bg2"/>
              </a:solid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050" dirty="0">
                  <a:solidFill>
                    <a:schemeClr val="bg1"/>
                  </a:solidFill>
                  <a:ea typeface="+mn-ea"/>
                </a:rPr>
                <a:t>Switch</a:t>
              </a:r>
            </a:p>
            <a:p>
              <a:pPr algn="ctr">
                <a:defRPr/>
              </a:pPr>
              <a:endParaRPr lang="en-US" sz="1050" dirty="0">
                <a:solidFill>
                  <a:schemeClr val="bg1"/>
                </a:solidFill>
                <a:ea typeface="+mn-ea"/>
              </a:endParaRPr>
            </a:p>
          </p:txBody>
        </p:sp>
        <p:sp>
          <p:nvSpPr>
            <p:cNvPr id="211" name="AutoShape 7">
              <a:extLst>
                <a:ext uri="{FF2B5EF4-FFF2-40B4-BE49-F238E27FC236}">
                  <a16:creationId xmlns:a16="http://schemas.microsoft.com/office/drawing/2014/main" id="{56CB978F-18D8-3347-8E37-1FFB763D10BA}"/>
                </a:ext>
              </a:extLst>
            </p:cNvPr>
            <p:cNvSpPr>
              <a:spLocks noChangeArrowheads="1"/>
            </p:cNvSpPr>
            <p:nvPr/>
          </p:nvSpPr>
          <p:spPr bwMode="auto">
            <a:xfrm>
              <a:off x="6735896" y="2407253"/>
              <a:ext cx="625785" cy="304800"/>
            </a:xfrm>
            <a:prstGeom prst="can">
              <a:avLst>
                <a:gd name="adj" fmla="val 43620"/>
              </a:avLst>
            </a:prstGeom>
            <a:solidFill>
              <a:schemeClr val="accent6">
                <a:lumMod val="60000"/>
                <a:lumOff val="40000"/>
              </a:schemeClr>
            </a:solidFill>
            <a:ln w="9525">
              <a:solidFill>
                <a:schemeClr val="bg2"/>
              </a:solid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050" dirty="0">
                  <a:solidFill>
                    <a:schemeClr val="bg1"/>
                  </a:solidFill>
                  <a:ea typeface="+mn-ea"/>
                </a:rPr>
                <a:t>Switch</a:t>
              </a:r>
            </a:p>
            <a:p>
              <a:pPr algn="ctr">
                <a:defRPr/>
              </a:pPr>
              <a:endParaRPr lang="en-US" sz="1050" dirty="0">
                <a:solidFill>
                  <a:schemeClr val="bg1"/>
                </a:solidFill>
                <a:ea typeface="+mn-ea"/>
              </a:endParaRPr>
            </a:p>
          </p:txBody>
        </p:sp>
        <p:cxnSp>
          <p:nvCxnSpPr>
            <p:cNvPr id="243" name="Straight Connector 242">
              <a:extLst>
                <a:ext uri="{FF2B5EF4-FFF2-40B4-BE49-F238E27FC236}">
                  <a16:creationId xmlns:a16="http://schemas.microsoft.com/office/drawing/2014/main" id="{93AD2C56-571F-6141-A0E6-7683B63A052F}"/>
                </a:ext>
              </a:extLst>
            </p:cNvPr>
            <p:cNvCxnSpPr>
              <a:cxnSpLocks/>
              <a:stCxn id="137" idx="1"/>
              <a:endCxn id="138" idx="3"/>
            </p:cNvCxnSpPr>
            <p:nvPr/>
          </p:nvCxnSpPr>
          <p:spPr bwMode="auto">
            <a:xfrm flipV="1">
              <a:off x="1595260" y="1704035"/>
              <a:ext cx="2166761" cy="703218"/>
            </a:xfrm>
            <a:prstGeom prst="line">
              <a:avLst/>
            </a:prstGeom>
            <a:ln>
              <a:solidFill>
                <a:srgbClr val="FF0000"/>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244" name="Straight Connector 243">
              <a:extLst>
                <a:ext uri="{FF2B5EF4-FFF2-40B4-BE49-F238E27FC236}">
                  <a16:creationId xmlns:a16="http://schemas.microsoft.com/office/drawing/2014/main" id="{D8BB9537-271B-4040-9EC0-A080C13291D6}"/>
                </a:ext>
              </a:extLst>
            </p:cNvPr>
            <p:cNvCxnSpPr>
              <a:cxnSpLocks/>
              <a:stCxn id="137" idx="1"/>
              <a:endCxn id="139" idx="3"/>
            </p:cNvCxnSpPr>
            <p:nvPr/>
          </p:nvCxnSpPr>
          <p:spPr bwMode="auto">
            <a:xfrm flipV="1">
              <a:off x="1595260" y="1704035"/>
              <a:ext cx="3635686" cy="703218"/>
            </a:xfrm>
            <a:prstGeom prst="line">
              <a:avLst/>
            </a:prstGeom>
            <a:ln>
              <a:solidFill>
                <a:srgbClr val="FF0000"/>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248" name="Straight Connector 247">
              <a:extLst>
                <a:ext uri="{FF2B5EF4-FFF2-40B4-BE49-F238E27FC236}">
                  <a16:creationId xmlns:a16="http://schemas.microsoft.com/office/drawing/2014/main" id="{D346C3B1-A81B-1E42-A53C-CB03598E3CC0}"/>
                </a:ext>
              </a:extLst>
            </p:cNvPr>
            <p:cNvCxnSpPr>
              <a:cxnSpLocks/>
              <a:stCxn id="145" idx="1"/>
              <a:endCxn id="138" idx="3"/>
            </p:cNvCxnSpPr>
            <p:nvPr/>
          </p:nvCxnSpPr>
          <p:spPr bwMode="auto">
            <a:xfrm flipV="1">
              <a:off x="3413103" y="1704035"/>
              <a:ext cx="348918" cy="703218"/>
            </a:xfrm>
            <a:prstGeom prst="line">
              <a:avLst/>
            </a:prstGeom>
            <a:ln>
              <a:solidFill>
                <a:srgbClr val="FF0000"/>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251" name="Straight Connector 250">
              <a:extLst>
                <a:ext uri="{FF2B5EF4-FFF2-40B4-BE49-F238E27FC236}">
                  <a16:creationId xmlns:a16="http://schemas.microsoft.com/office/drawing/2014/main" id="{1FBAFC5B-2379-864F-85C8-9BB7FA2108B8}"/>
                </a:ext>
              </a:extLst>
            </p:cNvPr>
            <p:cNvCxnSpPr>
              <a:cxnSpLocks/>
              <a:stCxn id="145" idx="1"/>
              <a:endCxn id="139" idx="3"/>
            </p:cNvCxnSpPr>
            <p:nvPr/>
          </p:nvCxnSpPr>
          <p:spPr bwMode="auto">
            <a:xfrm flipV="1">
              <a:off x="3413103" y="1704035"/>
              <a:ext cx="1817843" cy="703218"/>
            </a:xfrm>
            <a:prstGeom prst="line">
              <a:avLst/>
            </a:prstGeom>
            <a:ln>
              <a:solidFill>
                <a:srgbClr val="FF0000"/>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254" name="Straight Connector 253">
              <a:extLst>
                <a:ext uri="{FF2B5EF4-FFF2-40B4-BE49-F238E27FC236}">
                  <a16:creationId xmlns:a16="http://schemas.microsoft.com/office/drawing/2014/main" id="{7E4FC127-9A97-D04C-A1E3-3F6F7993CDD2}"/>
                </a:ext>
              </a:extLst>
            </p:cNvPr>
            <p:cNvCxnSpPr>
              <a:cxnSpLocks/>
              <a:stCxn id="178" idx="1"/>
              <a:endCxn id="138" idx="3"/>
            </p:cNvCxnSpPr>
            <p:nvPr/>
          </p:nvCxnSpPr>
          <p:spPr bwMode="auto">
            <a:xfrm flipH="1" flipV="1">
              <a:off x="3762021" y="1704035"/>
              <a:ext cx="1468925" cy="703218"/>
            </a:xfrm>
            <a:prstGeom prst="line">
              <a:avLst/>
            </a:prstGeom>
            <a:ln>
              <a:solidFill>
                <a:srgbClr val="FF0000"/>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257" name="Straight Connector 256">
              <a:extLst>
                <a:ext uri="{FF2B5EF4-FFF2-40B4-BE49-F238E27FC236}">
                  <a16:creationId xmlns:a16="http://schemas.microsoft.com/office/drawing/2014/main" id="{65667B1A-20AE-FA42-8109-165F6C77F107}"/>
                </a:ext>
              </a:extLst>
            </p:cNvPr>
            <p:cNvCxnSpPr>
              <a:cxnSpLocks/>
              <a:stCxn id="211" idx="1"/>
              <a:endCxn id="138" idx="3"/>
            </p:cNvCxnSpPr>
            <p:nvPr/>
          </p:nvCxnSpPr>
          <p:spPr bwMode="auto">
            <a:xfrm flipH="1" flipV="1">
              <a:off x="3762021" y="1704035"/>
              <a:ext cx="3286768" cy="703218"/>
            </a:xfrm>
            <a:prstGeom prst="line">
              <a:avLst/>
            </a:prstGeom>
            <a:ln>
              <a:solidFill>
                <a:srgbClr val="FF0000"/>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260" name="Straight Connector 259">
              <a:extLst>
                <a:ext uri="{FF2B5EF4-FFF2-40B4-BE49-F238E27FC236}">
                  <a16:creationId xmlns:a16="http://schemas.microsoft.com/office/drawing/2014/main" id="{60196EA5-3A5E-2B45-8103-84622E27770B}"/>
                </a:ext>
              </a:extLst>
            </p:cNvPr>
            <p:cNvCxnSpPr>
              <a:cxnSpLocks/>
              <a:stCxn id="211" idx="1"/>
              <a:endCxn id="139" idx="3"/>
            </p:cNvCxnSpPr>
            <p:nvPr/>
          </p:nvCxnSpPr>
          <p:spPr bwMode="auto">
            <a:xfrm flipH="1" flipV="1">
              <a:off x="5230946" y="1704035"/>
              <a:ext cx="1817843" cy="703218"/>
            </a:xfrm>
            <a:prstGeom prst="line">
              <a:avLst/>
            </a:prstGeom>
            <a:ln>
              <a:solidFill>
                <a:srgbClr val="FF0000"/>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263" name="Straight Connector 262">
              <a:extLst>
                <a:ext uri="{FF2B5EF4-FFF2-40B4-BE49-F238E27FC236}">
                  <a16:creationId xmlns:a16="http://schemas.microsoft.com/office/drawing/2014/main" id="{0E53A452-34C8-304B-9AA9-1F5FA4316E90}"/>
                </a:ext>
              </a:extLst>
            </p:cNvPr>
            <p:cNvCxnSpPr>
              <a:cxnSpLocks/>
              <a:stCxn id="178" idx="1"/>
              <a:endCxn id="139" idx="3"/>
            </p:cNvCxnSpPr>
            <p:nvPr/>
          </p:nvCxnSpPr>
          <p:spPr bwMode="auto">
            <a:xfrm flipV="1">
              <a:off x="5230946" y="1704035"/>
              <a:ext cx="0" cy="703218"/>
            </a:xfrm>
            <a:prstGeom prst="line">
              <a:avLst/>
            </a:prstGeom>
            <a:ln>
              <a:solidFill>
                <a:srgbClr val="FF0000"/>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37186219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8159D-E520-C942-973B-CB6DBD4B3984}"/>
              </a:ext>
            </a:extLst>
          </p:cNvPr>
          <p:cNvSpPr>
            <a:spLocks noGrp="1"/>
          </p:cNvSpPr>
          <p:nvPr>
            <p:ph type="title"/>
          </p:nvPr>
        </p:nvSpPr>
        <p:spPr/>
        <p:txBody>
          <a:bodyPr/>
          <a:lstStyle/>
          <a:p>
            <a:r>
              <a:rPr lang="en-US" dirty="0"/>
              <a:t>Abstraction for tenant VMs</a:t>
            </a:r>
          </a:p>
        </p:txBody>
      </p:sp>
      <p:sp>
        <p:nvSpPr>
          <p:cNvPr id="4" name="Slide Number Placeholder 3">
            <a:extLst>
              <a:ext uri="{FF2B5EF4-FFF2-40B4-BE49-F238E27FC236}">
                <a16:creationId xmlns:a16="http://schemas.microsoft.com/office/drawing/2014/main" id="{F68328AA-D254-3E4A-8E93-2D767DB278D2}"/>
              </a:ext>
            </a:extLst>
          </p:cNvPr>
          <p:cNvSpPr>
            <a:spLocks noGrp="1"/>
          </p:cNvSpPr>
          <p:nvPr>
            <p:ph type="sldNum" sz="quarter" idx="10"/>
          </p:nvPr>
        </p:nvSpPr>
        <p:spPr/>
        <p:txBody>
          <a:bodyPr/>
          <a:lstStyle/>
          <a:p>
            <a:fld id="{5328B5F4-9676-1D47-98AA-AF6FFDAECEFB}" type="slidenum">
              <a:rPr lang="en-US" altLang="en-US" smtClean="0"/>
              <a:pPr/>
              <a:t>21</a:t>
            </a:fld>
            <a:endParaRPr lang="en-US" altLang="en-US"/>
          </a:p>
        </p:txBody>
      </p:sp>
      <p:grpSp>
        <p:nvGrpSpPr>
          <p:cNvPr id="141" name="Group 140">
            <a:extLst>
              <a:ext uri="{FF2B5EF4-FFF2-40B4-BE49-F238E27FC236}">
                <a16:creationId xmlns:a16="http://schemas.microsoft.com/office/drawing/2014/main" id="{7CDC2892-AF13-0D47-AE78-C9EEEAFA2098}"/>
              </a:ext>
            </a:extLst>
          </p:cNvPr>
          <p:cNvGrpSpPr/>
          <p:nvPr/>
        </p:nvGrpSpPr>
        <p:grpSpPr>
          <a:xfrm>
            <a:off x="826777" y="2774861"/>
            <a:ext cx="1273968" cy="2180111"/>
            <a:chOff x="826777" y="2774861"/>
            <a:chExt cx="1273968" cy="2180111"/>
          </a:xfrm>
        </p:grpSpPr>
        <p:grpSp>
          <p:nvGrpSpPr>
            <p:cNvPr id="19" name="Group 18">
              <a:extLst>
                <a:ext uri="{FF2B5EF4-FFF2-40B4-BE49-F238E27FC236}">
                  <a16:creationId xmlns:a16="http://schemas.microsoft.com/office/drawing/2014/main" id="{0D93B5FC-14B3-8447-9E7D-A2CA38CBCE15}"/>
                </a:ext>
              </a:extLst>
            </p:cNvPr>
            <p:cNvGrpSpPr/>
            <p:nvPr/>
          </p:nvGrpSpPr>
          <p:grpSpPr>
            <a:xfrm>
              <a:off x="826777" y="4403971"/>
              <a:ext cx="1273968" cy="551001"/>
              <a:chOff x="826777" y="4403971"/>
              <a:chExt cx="1273968" cy="551001"/>
            </a:xfrm>
          </p:grpSpPr>
          <p:sp>
            <p:nvSpPr>
              <p:cNvPr id="5" name="Cube 4">
                <a:extLst>
                  <a:ext uri="{FF2B5EF4-FFF2-40B4-BE49-F238E27FC236}">
                    <a16:creationId xmlns:a16="http://schemas.microsoft.com/office/drawing/2014/main" id="{08324E8F-7EEE-5342-8D68-EB90F740BDEC}"/>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3" name="Straight Connector 12">
                <a:extLst>
                  <a:ext uri="{FF2B5EF4-FFF2-40B4-BE49-F238E27FC236}">
                    <a16:creationId xmlns:a16="http://schemas.microsoft.com/office/drawing/2014/main" id="{17C2C240-A6CF-094F-8506-5DD7D847DD7F}"/>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4" name="Straight Connector 13">
                <a:extLst>
                  <a:ext uri="{FF2B5EF4-FFF2-40B4-BE49-F238E27FC236}">
                    <a16:creationId xmlns:a16="http://schemas.microsoft.com/office/drawing/2014/main" id="{570C74EA-30C9-5D4C-B370-8F3322AAA29E}"/>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 name="Straight Connector 14">
                <a:extLst>
                  <a:ext uri="{FF2B5EF4-FFF2-40B4-BE49-F238E27FC236}">
                    <a16:creationId xmlns:a16="http://schemas.microsoft.com/office/drawing/2014/main" id="{4836BDF6-EBE0-F246-B3F3-6705C6D0BEB1}"/>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0" name="Group 19">
              <a:extLst>
                <a:ext uri="{FF2B5EF4-FFF2-40B4-BE49-F238E27FC236}">
                  <a16:creationId xmlns:a16="http://schemas.microsoft.com/office/drawing/2014/main" id="{55DE1A70-3928-AF45-83DF-B67D250C2420}"/>
                </a:ext>
              </a:extLst>
            </p:cNvPr>
            <p:cNvGrpSpPr/>
            <p:nvPr/>
          </p:nvGrpSpPr>
          <p:grpSpPr>
            <a:xfrm>
              <a:off x="826777" y="4078149"/>
              <a:ext cx="1273968" cy="551001"/>
              <a:chOff x="826777" y="4403971"/>
              <a:chExt cx="1273968" cy="551001"/>
            </a:xfrm>
          </p:grpSpPr>
          <p:sp>
            <p:nvSpPr>
              <p:cNvPr id="21" name="Cube 20">
                <a:extLst>
                  <a:ext uri="{FF2B5EF4-FFF2-40B4-BE49-F238E27FC236}">
                    <a16:creationId xmlns:a16="http://schemas.microsoft.com/office/drawing/2014/main" id="{FE218925-155E-1145-90AF-F06A83B6B262}"/>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2" name="Straight Connector 21">
                <a:extLst>
                  <a:ext uri="{FF2B5EF4-FFF2-40B4-BE49-F238E27FC236}">
                    <a16:creationId xmlns:a16="http://schemas.microsoft.com/office/drawing/2014/main" id="{0F79F94B-3324-8240-AE03-AFD02249A7A3}"/>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 name="Straight Connector 22">
                <a:extLst>
                  <a:ext uri="{FF2B5EF4-FFF2-40B4-BE49-F238E27FC236}">
                    <a16:creationId xmlns:a16="http://schemas.microsoft.com/office/drawing/2014/main" id="{0BBAC4D7-9807-824C-9300-654CDC604A8D}"/>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4" name="Straight Connector 23">
                <a:extLst>
                  <a:ext uri="{FF2B5EF4-FFF2-40B4-BE49-F238E27FC236}">
                    <a16:creationId xmlns:a16="http://schemas.microsoft.com/office/drawing/2014/main" id="{5766A874-A3E9-2446-860B-A04BB174BD0F}"/>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5" name="Group 24">
              <a:extLst>
                <a:ext uri="{FF2B5EF4-FFF2-40B4-BE49-F238E27FC236}">
                  <a16:creationId xmlns:a16="http://schemas.microsoft.com/office/drawing/2014/main" id="{DEAD0441-6700-5C41-9E61-371D7C0FCBC6}"/>
                </a:ext>
              </a:extLst>
            </p:cNvPr>
            <p:cNvGrpSpPr/>
            <p:nvPr/>
          </p:nvGrpSpPr>
          <p:grpSpPr>
            <a:xfrm>
              <a:off x="826777" y="3752327"/>
              <a:ext cx="1273968" cy="551001"/>
              <a:chOff x="826777" y="4403971"/>
              <a:chExt cx="1273968" cy="551001"/>
            </a:xfrm>
          </p:grpSpPr>
          <p:sp>
            <p:nvSpPr>
              <p:cNvPr id="26" name="Cube 25">
                <a:extLst>
                  <a:ext uri="{FF2B5EF4-FFF2-40B4-BE49-F238E27FC236}">
                    <a16:creationId xmlns:a16="http://schemas.microsoft.com/office/drawing/2014/main" id="{435141DD-F531-F54F-ABF9-746DF767E2E6}"/>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7" name="Straight Connector 26">
                <a:extLst>
                  <a:ext uri="{FF2B5EF4-FFF2-40B4-BE49-F238E27FC236}">
                    <a16:creationId xmlns:a16="http://schemas.microsoft.com/office/drawing/2014/main" id="{B8BA074E-4955-4D4E-B24F-1511E3F6DA7D}"/>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8" name="Straight Connector 27">
                <a:extLst>
                  <a:ext uri="{FF2B5EF4-FFF2-40B4-BE49-F238E27FC236}">
                    <a16:creationId xmlns:a16="http://schemas.microsoft.com/office/drawing/2014/main" id="{2D92FBA7-8467-DF4F-BFB7-6DF7288A7839}"/>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9" name="Straight Connector 28">
                <a:extLst>
                  <a:ext uri="{FF2B5EF4-FFF2-40B4-BE49-F238E27FC236}">
                    <a16:creationId xmlns:a16="http://schemas.microsoft.com/office/drawing/2014/main" id="{93C68C80-D435-F449-A2FA-A80152E19563}"/>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30" name="Group 29">
              <a:extLst>
                <a:ext uri="{FF2B5EF4-FFF2-40B4-BE49-F238E27FC236}">
                  <a16:creationId xmlns:a16="http://schemas.microsoft.com/office/drawing/2014/main" id="{C8E8FF13-F784-804F-B127-215973A6EB8C}"/>
                </a:ext>
              </a:extLst>
            </p:cNvPr>
            <p:cNvGrpSpPr/>
            <p:nvPr/>
          </p:nvGrpSpPr>
          <p:grpSpPr>
            <a:xfrm>
              <a:off x="826777" y="3426505"/>
              <a:ext cx="1273968" cy="551001"/>
              <a:chOff x="826777" y="4403971"/>
              <a:chExt cx="1273968" cy="551001"/>
            </a:xfrm>
          </p:grpSpPr>
          <p:sp>
            <p:nvSpPr>
              <p:cNvPr id="31" name="Cube 30">
                <a:extLst>
                  <a:ext uri="{FF2B5EF4-FFF2-40B4-BE49-F238E27FC236}">
                    <a16:creationId xmlns:a16="http://schemas.microsoft.com/office/drawing/2014/main" id="{F6E349FD-F27F-EF49-858B-ECEAA95F12AA}"/>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32" name="Straight Connector 31">
                <a:extLst>
                  <a:ext uri="{FF2B5EF4-FFF2-40B4-BE49-F238E27FC236}">
                    <a16:creationId xmlns:a16="http://schemas.microsoft.com/office/drawing/2014/main" id="{5EDE586A-47A6-4D44-A915-AF8D0B1E3F07}"/>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33" name="Straight Connector 32">
                <a:extLst>
                  <a:ext uri="{FF2B5EF4-FFF2-40B4-BE49-F238E27FC236}">
                    <a16:creationId xmlns:a16="http://schemas.microsoft.com/office/drawing/2014/main" id="{F85FB0F0-EBEA-614C-BCE2-20824B7C998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34" name="Straight Connector 33">
                <a:extLst>
                  <a:ext uri="{FF2B5EF4-FFF2-40B4-BE49-F238E27FC236}">
                    <a16:creationId xmlns:a16="http://schemas.microsoft.com/office/drawing/2014/main" id="{E7416F62-DDE4-EB4D-8FEF-FCE661D5BF72}"/>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35" name="Group 34">
              <a:extLst>
                <a:ext uri="{FF2B5EF4-FFF2-40B4-BE49-F238E27FC236}">
                  <a16:creationId xmlns:a16="http://schemas.microsoft.com/office/drawing/2014/main" id="{0804CAEC-9908-974B-854A-A035B4499EC0}"/>
                </a:ext>
              </a:extLst>
            </p:cNvPr>
            <p:cNvGrpSpPr/>
            <p:nvPr/>
          </p:nvGrpSpPr>
          <p:grpSpPr>
            <a:xfrm>
              <a:off x="826777" y="3100683"/>
              <a:ext cx="1273968" cy="551001"/>
              <a:chOff x="826777" y="4403971"/>
              <a:chExt cx="1273968" cy="551001"/>
            </a:xfrm>
          </p:grpSpPr>
          <p:sp>
            <p:nvSpPr>
              <p:cNvPr id="36" name="Cube 35">
                <a:extLst>
                  <a:ext uri="{FF2B5EF4-FFF2-40B4-BE49-F238E27FC236}">
                    <a16:creationId xmlns:a16="http://schemas.microsoft.com/office/drawing/2014/main" id="{224E5A55-0384-8A48-B53F-50A708D73C7D}"/>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37" name="Straight Connector 36">
                <a:extLst>
                  <a:ext uri="{FF2B5EF4-FFF2-40B4-BE49-F238E27FC236}">
                    <a16:creationId xmlns:a16="http://schemas.microsoft.com/office/drawing/2014/main" id="{96CF53F6-66BE-F04E-8732-5C2760A55E1B}"/>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38" name="Straight Connector 37">
                <a:extLst>
                  <a:ext uri="{FF2B5EF4-FFF2-40B4-BE49-F238E27FC236}">
                    <a16:creationId xmlns:a16="http://schemas.microsoft.com/office/drawing/2014/main" id="{25A71D5E-2D48-0446-8576-DBADB2B0925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39" name="Straight Connector 38">
                <a:extLst>
                  <a:ext uri="{FF2B5EF4-FFF2-40B4-BE49-F238E27FC236}">
                    <a16:creationId xmlns:a16="http://schemas.microsoft.com/office/drawing/2014/main" id="{B211560D-57CD-9B46-B5BB-EDA86027B1DE}"/>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40" name="Group 39">
              <a:extLst>
                <a:ext uri="{FF2B5EF4-FFF2-40B4-BE49-F238E27FC236}">
                  <a16:creationId xmlns:a16="http://schemas.microsoft.com/office/drawing/2014/main" id="{45C1EC14-FA8D-D94C-B612-8652FA00A70B}"/>
                </a:ext>
              </a:extLst>
            </p:cNvPr>
            <p:cNvGrpSpPr/>
            <p:nvPr/>
          </p:nvGrpSpPr>
          <p:grpSpPr>
            <a:xfrm>
              <a:off x="826777" y="2774861"/>
              <a:ext cx="1273968" cy="551001"/>
              <a:chOff x="826777" y="4403971"/>
              <a:chExt cx="1273968" cy="551001"/>
            </a:xfrm>
          </p:grpSpPr>
          <p:sp>
            <p:nvSpPr>
              <p:cNvPr id="41" name="Cube 40">
                <a:extLst>
                  <a:ext uri="{FF2B5EF4-FFF2-40B4-BE49-F238E27FC236}">
                    <a16:creationId xmlns:a16="http://schemas.microsoft.com/office/drawing/2014/main" id="{F203DAC1-3754-924A-93DF-2F096AB332A5}"/>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42" name="Straight Connector 41">
                <a:extLst>
                  <a:ext uri="{FF2B5EF4-FFF2-40B4-BE49-F238E27FC236}">
                    <a16:creationId xmlns:a16="http://schemas.microsoft.com/office/drawing/2014/main" id="{0B30F548-1FD9-B849-8559-C776D919C184}"/>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43" name="Straight Connector 42">
                <a:extLst>
                  <a:ext uri="{FF2B5EF4-FFF2-40B4-BE49-F238E27FC236}">
                    <a16:creationId xmlns:a16="http://schemas.microsoft.com/office/drawing/2014/main" id="{C6732C22-DE2B-3142-8E84-4A3D566801DF}"/>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44" name="Straight Connector 43">
                <a:extLst>
                  <a:ext uri="{FF2B5EF4-FFF2-40B4-BE49-F238E27FC236}">
                    <a16:creationId xmlns:a16="http://schemas.microsoft.com/office/drawing/2014/main" id="{1C29DE68-5829-AC4C-9D95-C1355CD82BED}"/>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grpSp>
        <p:nvGrpSpPr>
          <p:cNvPr id="144" name="Group 143">
            <a:extLst>
              <a:ext uri="{FF2B5EF4-FFF2-40B4-BE49-F238E27FC236}">
                <a16:creationId xmlns:a16="http://schemas.microsoft.com/office/drawing/2014/main" id="{86EB23B7-52AE-9E40-9A68-1690D5BC0F86}"/>
              </a:ext>
            </a:extLst>
          </p:cNvPr>
          <p:cNvGrpSpPr/>
          <p:nvPr/>
        </p:nvGrpSpPr>
        <p:grpSpPr>
          <a:xfrm>
            <a:off x="2644620" y="2774861"/>
            <a:ext cx="1273968" cy="2180111"/>
            <a:chOff x="826777" y="2774861"/>
            <a:chExt cx="1273968" cy="2180111"/>
          </a:xfrm>
        </p:grpSpPr>
        <p:grpSp>
          <p:nvGrpSpPr>
            <p:cNvPr id="146" name="Group 145">
              <a:extLst>
                <a:ext uri="{FF2B5EF4-FFF2-40B4-BE49-F238E27FC236}">
                  <a16:creationId xmlns:a16="http://schemas.microsoft.com/office/drawing/2014/main" id="{BF06C694-1A8D-AF45-A9F2-1FB14496154C}"/>
                </a:ext>
              </a:extLst>
            </p:cNvPr>
            <p:cNvGrpSpPr/>
            <p:nvPr/>
          </p:nvGrpSpPr>
          <p:grpSpPr>
            <a:xfrm>
              <a:off x="826777" y="4403971"/>
              <a:ext cx="1273968" cy="551001"/>
              <a:chOff x="826777" y="4403971"/>
              <a:chExt cx="1273968" cy="551001"/>
            </a:xfrm>
          </p:grpSpPr>
          <p:sp>
            <p:nvSpPr>
              <p:cNvPr id="172" name="Cube 171">
                <a:extLst>
                  <a:ext uri="{FF2B5EF4-FFF2-40B4-BE49-F238E27FC236}">
                    <a16:creationId xmlns:a16="http://schemas.microsoft.com/office/drawing/2014/main" id="{E8FA4687-E105-8A48-8B3B-C01D6A15C017}"/>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73" name="Straight Connector 172">
                <a:extLst>
                  <a:ext uri="{FF2B5EF4-FFF2-40B4-BE49-F238E27FC236}">
                    <a16:creationId xmlns:a16="http://schemas.microsoft.com/office/drawing/2014/main" id="{2F170790-8548-B747-9771-4AFC9E7A8974}"/>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74" name="Straight Connector 173">
                <a:extLst>
                  <a:ext uri="{FF2B5EF4-FFF2-40B4-BE49-F238E27FC236}">
                    <a16:creationId xmlns:a16="http://schemas.microsoft.com/office/drawing/2014/main" id="{32BE0888-E88A-0A48-9DE2-6E51CFCE2D51}"/>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75" name="Straight Connector 174">
                <a:extLst>
                  <a:ext uri="{FF2B5EF4-FFF2-40B4-BE49-F238E27FC236}">
                    <a16:creationId xmlns:a16="http://schemas.microsoft.com/office/drawing/2014/main" id="{1EFE5589-20C3-6D4F-B1B9-79CA300B9F59}"/>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47" name="Group 146">
              <a:extLst>
                <a:ext uri="{FF2B5EF4-FFF2-40B4-BE49-F238E27FC236}">
                  <a16:creationId xmlns:a16="http://schemas.microsoft.com/office/drawing/2014/main" id="{7A453E1F-51CC-DA46-913F-AA6A7E12FD78}"/>
                </a:ext>
              </a:extLst>
            </p:cNvPr>
            <p:cNvGrpSpPr/>
            <p:nvPr/>
          </p:nvGrpSpPr>
          <p:grpSpPr>
            <a:xfrm>
              <a:off x="826777" y="4078149"/>
              <a:ext cx="1273968" cy="551001"/>
              <a:chOff x="826777" y="4403971"/>
              <a:chExt cx="1273968" cy="551001"/>
            </a:xfrm>
          </p:grpSpPr>
          <p:sp>
            <p:nvSpPr>
              <p:cNvPr id="168" name="Cube 167">
                <a:extLst>
                  <a:ext uri="{FF2B5EF4-FFF2-40B4-BE49-F238E27FC236}">
                    <a16:creationId xmlns:a16="http://schemas.microsoft.com/office/drawing/2014/main" id="{1137F202-9313-B543-9220-243AE20FC294}"/>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69" name="Straight Connector 168">
                <a:extLst>
                  <a:ext uri="{FF2B5EF4-FFF2-40B4-BE49-F238E27FC236}">
                    <a16:creationId xmlns:a16="http://schemas.microsoft.com/office/drawing/2014/main" id="{81D58821-C0EF-1A42-88B1-F6447F543990}"/>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70" name="Straight Connector 169">
                <a:extLst>
                  <a:ext uri="{FF2B5EF4-FFF2-40B4-BE49-F238E27FC236}">
                    <a16:creationId xmlns:a16="http://schemas.microsoft.com/office/drawing/2014/main" id="{1CDFDD5A-D743-6945-9CA0-88D44E3287CE}"/>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71" name="Straight Connector 170">
                <a:extLst>
                  <a:ext uri="{FF2B5EF4-FFF2-40B4-BE49-F238E27FC236}">
                    <a16:creationId xmlns:a16="http://schemas.microsoft.com/office/drawing/2014/main" id="{4FEEE8B7-B685-944E-9BE0-EF4FC5DAD556}"/>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48" name="Group 147">
              <a:extLst>
                <a:ext uri="{FF2B5EF4-FFF2-40B4-BE49-F238E27FC236}">
                  <a16:creationId xmlns:a16="http://schemas.microsoft.com/office/drawing/2014/main" id="{F46663B4-AB54-3343-88E2-3F060BD5BB4C}"/>
                </a:ext>
              </a:extLst>
            </p:cNvPr>
            <p:cNvGrpSpPr/>
            <p:nvPr/>
          </p:nvGrpSpPr>
          <p:grpSpPr>
            <a:xfrm>
              <a:off x="826777" y="3752327"/>
              <a:ext cx="1273968" cy="551001"/>
              <a:chOff x="826777" y="4403971"/>
              <a:chExt cx="1273968" cy="551001"/>
            </a:xfrm>
          </p:grpSpPr>
          <p:sp>
            <p:nvSpPr>
              <p:cNvPr id="164" name="Cube 163">
                <a:extLst>
                  <a:ext uri="{FF2B5EF4-FFF2-40B4-BE49-F238E27FC236}">
                    <a16:creationId xmlns:a16="http://schemas.microsoft.com/office/drawing/2014/main" id="{CCAEC7EB-18D2-B645-A176-541DEAC1EEA4}"/>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65" name="Straight Connector 164">
                <a:extLst>
                  <a:ext uri="{FF2B5EF4-FFF2-40B4-BE49-F238E27FC236}">
                    <a16:creationId xmlns:a16="http://schemas.microsoft.com/office/drawing/2014/main" id="{591F8347-6E8A-9048-B748-02E496A6A1C4}"/>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66" name="Straight Connector 165">
                <a:extLst>
                  <a:ext uri="{FF2B5EF4-FFF2-40B4-BE49-F238E27FC236}">
                    <a16:creationId xmlns:a16="http://schemas.microsoft.com/office/drawing/2014/main" id="{6F249AD2-5396-ED4B-A17A-289BAED588C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67" name="Straight Connector 166">
                <a:extLst>
                  <a:ext uri="{FF2B5EF4-FFF2-40B4-BE49-F238E27FC236}">
                    <a16:creationId xmlns:a16="http://schemas.microsoft.com/office/drawing/2014/main" id="{8073A26B-1E30-FC48-9EBF-3D5428AB4113}"/>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49" name="Group 148">
              <a:extLst>
                <a:ext uri="{FF2B5EF4-FFF2-40B4-BE49-F238E27FC236}">
                  <a16:creationId xmlns:a16="http://schemas.microsoft.com/office/drawing/2014/main" id="{4A0395E3-D8AD-6C43-8FF0-2B5DD047EA23}"/>
                </a:ext>
              </a:extLst>
            </p:cNvPr>
            <p:cNvGrpSpPr/>
            <p:nvPr/>
          </p:nvGrpSpPr>
          <p:grpSpPr>
            <a:xfrm>
              <a:off x="826777" y="3426505"/>
              <a:ext cx="1273968" cy="551001"/>
              <a:chOff x="826777" y="4403971"/>
              <a:chExt cx="1273968" cy="551001"/>
            </a:xfrm>
          </p:grpSpPr>
          <p:sp>
            <p:nvSpPr>
              <p:cNvPr id="160" name="Cube 159">
                <a:extLst>
                  <a:ext uri="{FF2B5EF4-FFF2-40B4-BE49-F238E27FC236}">
                    <a16:creationId xmlns:a16="http://schemas.microsoft.com/office/drawing/2014/main" id="{B55F6DC4-0B9E-684E-BF5B-A257E9CD430A}"/>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61" name="Straight Connector 160">
                <a:extLst>
                  <a:ext uri="{FF2B5EF4-FFF2-40B4-BE49-F238E27FC236}">
                    <a16:creationId xmlns:a16="http://schemas.microsoft.com/office/drawing/2014/main" id="{A692F5F6-BE72-1943-984B-36658C0B85CB}"/>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62" name="Straight Connector 161">
                <a:extLst>
                  <a:ext uri="{FF2B5EF4-FFF2-40B4-BE49-F238E27FC236}">
                    <a16:creationId xmlns:a16="http://schemas.microsoft.com/office/drawing/2014/main" id="{A5FEC9F8-1CE4-654D-BDD5-50E9C955E72F}"/>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63" name="Straight Connector 162">
                <a:extLst>
                  <a:ext uri="{FF2B5EF4-FFF2-40B4-BE49-F238E27FC236}">
                    <a16:creationId xmlns:a16="http://schemas.microsoft.com/office/drawing/2014/main" id="{864B464F-B954-3946-998E-6C5B961EC244}"/>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50" name="Group 149">
              <a:extLst>
                <a:ext uri="{FF2B5EF4-FFF2-40B4-BE49-F238E27FC236}">
                  <a16:creationId xmlns:a16="http://schemas.microsoft.com/office/drawing/2014/main" id="{554ED193-E1ED-8045-8B86-466124A95C0E}"/>
                </a:ext>
              </a:extLst>
            </p:cNvPr>
            <p:cNvGrpSpPr/>
            <p:nvPr/>
          </p:nvGrpSpPr>
          <p:grpSpPr>
            <a:xfrm>
              <a:off x="826777" y="3100683"/>
              <a:ext cx="1273968" cy="551001"/>
              <a:chOff x="826777" y="4403971"/>
              <a:chExt cx="1273968" cy="551001"/>
            </a:xfrm>
          </p:grpSpPr>
          <p:sp>
            <p:nvSpPr>
              <p:cNvPr id="156" name="Cube 155">
                <a:extLst>
                  <a:ext uri="{FF2B5EF4-FFF2-40B4-BE49-F238E27FC236}">
                    <a16:creationId xmlns:a16="http://schemas.microsoft.com/office/drawing/2014/main" id="{E4B6BCB0-F76B-7648-AD89-67C02B6D72B0}"/>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57" name="Straight Connector 156">
                <a:extLst>
                  <a:ext uri="{FF2B5EF4-FFF2-40B4-BE49-F238E27FC236}">
                    <a16:creationId xmlns:a16="http://schemas.microsoft.com/office/drawing/2014/main" id="{07788E4C-0B40-4545-8DF5-721171067F38}"/>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8" name="Straight Connector 157">
                <a:extLst>
                  <a:ext uri="{FF2B5EF4-FFF2-40B4-BE49-F238E27FC236}">
                    <a16:creationId xmlns:a16="http://schemas.microsoft.com/office/drawing/2014/main" id="{99A56EBD-B075-FB4A-8F81-9C002A38246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9" name="Straight Connector 158">
                <a:extLst>
                  <a:ext uri="{FF2B5EF4-FFF2-40B4-BE49-F238E27FC236}">
                    <a16:creationId xmlns:a16="http://schemas.microsoft.com/office/drawing/2014/main" id="{CCAEC7E7-EAFD-9145-9D9A-9D6F31761374}"/>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51" name="Group 150">
              <a:extLst>
                <a:ext uri="{FF2B5EF4-FFF2-40B4-BE49-F238E27FC236}">
                  <a16:creationId xmlns:a16="http://schemas.microsoft.com/office/drawing/2014/main" id="{FBF155BB-6494-F04E-A1B6-28367EE21077}"/>
                </a:ext>
              </a:extLst>
            </p:cNvPr>
            <p:cNvGrpSpPr/>
            <p:nvPr/>
          </p:nvGrpSpPr>
          <p:grpSpPr>
            <a:xfrm>
              <a:off x="826777" y="2774861"/>
              <a:ext cx="1273968" cy="551001"/>
              <a:chOff x="826777" y="4403971"/>
              <a:chExt cx="1273968" cy="551001"/>
            </a:xfrm>
          </p:grpSpPr>
          <p:sp>
            <p:nvSpPr>
              <p:cNvPr id="152" name="Cube 151">
                <a:extLst>
                  <a:ext uri="{FF2B5EF4-FFF2-40B4-BE49-F238E27FC236}">
                    <a16:creationId xmlns:a16="http://schemas.microsoft.com/office/drawing/2014/main" id="{2CEB12E3-F3B1-E041-837C-FC54CDC8F71E}"/>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53" name="Straight Connector 152">
                <a:extLst>
                  <a:ext uri="{FF2B5EF4-FFF2-40B4-BE49-F238E27FC236}">
                    <a16:creationId xmlns:a16="http://schemas.microsoft.com/office/drawing/2014/main" id="{C81261EA-587F-9C47-BB88-3DE1AC006802}"/>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4" name="Straight Connector 153">
                <a:extLst>
                  <a:ext uri="{FF2B5EF4-FFF2-40B4-BE49-F238E27FC236}">
                    <a16:creationId xmlns:a16="http://schemas.microsoft.com/office/drawing/2014/main" id="{A9F9FBA9-E2CA-E64F-9C21-10FDB9FEDEAA}"/>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55" name="Straight Connector 154">
                <a:extLst>
                  <a:ext uri="{FF2B5EF4-FFF2-40B4-BE49-F238E27FC236}">
                    <a16:creationId xmlns:a16="http://schemas.microsoft.com/office/drawing/2014/main" id="{9FA771D4-95F1-3549-A92D-6EAFB9096D5A}"/>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grpSp>
        <p:nvGrpSpPr>
          <p:cNvPr id="177" name="Group 176">
            <a:extLst>
              <a:ext uri="{FF2B5EF4-FFF2-40B4-BE49-F238E27FC236}">
                <a16:creationId xmlns:a16="http://schemas.microsoft.com/office/drawing/2014/main" id="{CC428CD4-0D9D-484F-9C31-8A80537612D7}"/>
              </a:ext>
            </a:extLst>
          </p:cNvPr>
          <p:cNvGrpSpPr/>
          <p:nvPr/>
        </p:nvGrpSpPr>
        <p:grpSpPr>
          <a:xfrm>
            <a:off x="4462463" y="2774861"/>
            <a:ext cx="1273968" cy="2180111"/>
            <a:chOff x="826777" y="2774861"/>
            <a:chExt cx="1273968" cy="2180111"/>
          </a:xfrm>
        </p:grpSpPr>
        <p:grpSp>
          <p:nvGrpSpPr>
            <p:cNvPr id="179" name="Group 178">
              <a:extLst>
                <a:ext uri="{FF2B5EF4-FFF2-40B4-BE49-F238E27FC236}">
                  <a16:creationId xmlns:a16="http://schemas.microsoft.com/office/drawing/2014/main" id="{CA939462-1C49-D340-BCD4-59554EBC181B}"/>
                </a:ext>
              </a:extLst>
            </p:cNvPr>
            <p:cNvGrpSpPr/>
            <p:nvPr/>
          </p:nvGrpSpPr>
          <p:grpSpPr>
            <a:xfrm>
              <a:off x="826777" y="4403971"/>
              <a:ext cx="1273968" cy="551001"/>
              <a:chOff x="826777" y="4403971"/>
              <a:chExt cx="1273968" cy="551001"/>
            </a:xfrm>
          </p:grpSpPr>
          <p:sp>
            <p:nvSpPr>
              <p:cNvPr id="205" name="Cube 204">
                <a:extLst>
                  <a:ext uri="{FF2B5EF4-FFF2-40B4-BE49-F238E27FC236}">
                    <a16:creationId xmlns:a16="http://schemas.microsoft.com/office/drawing/2014/main" id="{E94E944A-3BC1-494E-9F91-614AAF9ED10F}"/>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06" name="Straight Connector 205">
                <a:extLst>
                  <a:ext uri="{FF2B5EF4-FFF2-40B4-BE49-F238E27FC236}">
                    <a16:creationId xmlns:a16="http://schemas.microsoft.com/office/drawing/2014/main" id="{D17AB4FD-5177-9843-84C6-0830726EB158}"/>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7" name="Straight Connector 206">
                <a:extLst>
                  <a:ext uri="{FF2B5EF4-FFF2-40B4-BE49-F238E27FC236}">
                    <a16:creationId xmlns:a16="http://schemas.microsoft.com/office/drawing/2014/main" id="{9A11D301-8983-0742-AA1D-BE9F6BAB8DC9}"/>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8" name="Straight Connector 207">
                <a:extLst>
                  <a:ext uri="{FF2B5EF4-FFF2-40B4-BE49-F238E27FC236}">
                    <a16:creationId xmlns:a16="http://schemas.microsoft.com/office/drawing/2014/main" id="{24847E52-C219-204A-BD0E-7A32D3F69ADA}"/>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0" name="Group 179">
              <a:extLst>
                <a:ext uri="{FF2B5EF4-FFF2-40B4-BE49-F238E27FC236}">
                  <a16:creationId xmlns:a16="http://schemas.microsoft.com/office/drawing/2014/main" id="{34208634-C457-7A42-AC71-8AD80EFB999C}"/>
                </a:ext>
              </a:extLst>
            </p:cNvPr>
            <p:cNvGrpSpPr/>
            <p:nvPr/>
          </p:nvGrpSpPr>
          <p:grpSpPr>
            <a:xfrm>
              <a:off x="826777" y="4078149"/>
              <a:ext cx="1273968" cy="551001"/>
              <a:chOff x="826777" y="4403971"/>
              <a:chExt cx="1273968" cy="551001"/>
            </a:xfrm>
          </p:grpSpPr>
          <p:sp>
            <p:nvSpPr>
              <p:cNvPr id="201" name="Cube 200">
                <a:extLst>
                  <a:ext uri="{FF2B5EF4-FFF2-40B4-BE49-F238E27FC236}">
                    <a16:creationId xmlns:a16="http://schemas.microsoft.com/office/drawing/2014/main" id="{092C57F4-B081-B245-AD0D-57DA0EE5B48E}"/>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02" name="Straight Connector 201">
                <a:extLst>
                  <a:ext uri="{FF2B5EF4-FFF2-40B4-BE49-F238E27FC236}">
                    <a16:creationId xmlns:a16="http://schemas.microsoft.com/office/drawing/2014/main" id="{6F2A19F1-4435-B74F-8DFA-1916BABEC5C7}"/>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3" name="Straight Connector 202">
                <a:extLst>
                  <a:ext uri="{FF2B5EF4-FFF2-40B4-BE49-F238E27FC236}">
                    <a16:creationId xmlns:a16="http://schemas.microsoft.com/office/drawing/2014/main" id="{63A23A87-F5F9-E346-A88E-87E390701D22}"/>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4" name="Straight Connector 203">
                <a:extLst>
                  <a:ext uri="{FF2B5EF4-FFF2-40B4-BE49-F238E27FC236}">
                    <a16:creationId xmlns:a16="http://schemas.microsoft.com/office/drawing/2014/main" id="{62515918-396C-F547-8ACE-25D3EF9312E7}"/>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1" name="Group 180">
              <a:extLst>
                <a:ext uri="{FF2B5EF4-FFF2-40B4-BE49-F238E27FC236}">
                  <a16:creationId xmlns:a16="http://schemas.microsoft.com/office/drawing/2014/main" id="{DDFFEE45-7899-404D-BD3C-FC2D8DAB6E3E}"/>
                </a:ext>
              </a:extLst>
            </p:cNvPr>
            <p:cNvGrpSpPr/>
            <p:nvPr/>
          </p:nvGrpSpPr>
          <p:grpSpPr>
            <a:xfrm>
              <a:off x="826777" y="3752327"/>
              <a:ext cx="1273968" cy="551001"/>
              <a:chOff x="826777" y="4403971"/>
              <a:chExt cx="1273968" cy="551001"/>
            </a:xfrm>
          </p:grpSpPr>
          <p:sp>
            <p:nvSpPr>
              <p:cNvPr id="197" name="Cube 196">
                <a:extLst>
                  <a:ext uri="{FF2B5EF4-FFF2-40B4-BE49-F238E27FC236}">
                    <a16:creationId xmlns:a16="http://schemas.microsoft.com/office/drawing/2014/main" id="{A15948FD-F13B-D64E-B77B-CBF47E828494}"/>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98" name="Straight Connector 197">
                <a:extLst>
                  <a:ext uri="{FF2B5EF4-FFF2-40B4-BE49-F238E27FC236}">
                    <a16:creationId xmlns:a16="http://schemas.microsoft.com/office/drawing/2014/main" id="{BC2B963A-B0A9-CE4C-8DE4-FB5DEB4DDE3E}"/>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9" name="Straight Connector 198">
                <a:extLst>
                  <a:ext uri="{FF2B5EF4-FFF2-40B4-BE49-F238E27FC236}">
                    <a16:creationId xmlns:a16="http://schemas.microsoft.com/office/drawing/2014/main" id="{CA6AA6B7-915F-614C-94FC-4064A7998B9F}"/>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00" name="Straight Connector 199">
                <a:extLst>
                  <a:ext uri="{FF2B5EF4-FFF2-40B4-BE49-F238E27FC236}">
                    <a16:creationId xmlns:a16="http://schemas.microsoft.com/office/drawing/2014/main" id="{BF53E79D-609A-764B-8BD9-07650F1BF304}"/>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2" name="Group 181">
              <a:extLst>
                <a:ext uri="{FF2B5EF4-FFF2-40B4-BE49-F238E27FC236}">
                  <a16:creationId xmlns:a16="http://schemas.microsoft.com/office/drawing/2014/main" id="{4F66FFE7-43A0-624E-BA28-3371DEC369CA}"/>
                </a:ext>
              </a:extLst>
            </p:cNvPr>
            <p:cNvGrpSpPr/>
            <p:nvPr/>
          </p:nvGrpSpPr>
          <p:grpSpPr>
            <a:xfrm>
              <a:off x="826777" y="3426505"/>
              <a:ext cx="1273968" cy="551001"/>
              <a:chOff x="826777" y="4403971"/>
              <a:chExt cx="1273968" cy="551001"/>
            </a:xfrm>
          </p:grpSpPr>
          <p:sp>
            <p:nvSpPr>
              <p:cNvPr id="193" name="Cube 192">
                <a:extLst>
                  <a:ext uri="{FF2B5EF4-FFF2-40B4-BE49-F238E27FC236}">
                    <a16:creationId xmlns:a16="http://schemas.microsoft.com/office/drawing/2014/main" id="{26483546-4B70-A44C-A329-E0DFD605C7FB}"/>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94" name="Straight Connector 193">
                <a:extLst>
                  <a:ext uri="{FF2B5EF4-FFF2-40B4-BE49-F238E27FC236}">
                    <a16:creationId xmlns:a16="http://schemas.microsoft.com/office/drawing/2014/main" id="{1677A47E-BD89-914F-BD47-E45E8C4CB6DE}"/>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5" name="Straight Connector 194">
                <a:extLst>
                  <a:ext uri="{FF2B5EF4-FFF2-40B4-BE49-F238E27FC236}">
                    <a16:creationId xmlns:a16="http://schemas.microsoft.com/office/drawing/2014/main" id="{514BB095-F538-BD4B-BF01-4DB3E3204C5A}"/>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6" name="Straight Connector 195">
                <a:extLst>
                  <a:ext uri="{FF2B5EF4-FFF2-40B4-BE49-F238E27FC236}">
                    <a16:creationId xmlns:a16="http://schemas.microsoft.com/office/drawing/2014/main" id="{B0FF6C2A-4376-304F-A992-A54E364D0E28}"/>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3" name="Group 182">
              <a:extLst>
                <a:ext uri="{FF2B5EF4-FFF2-40B4-BE49-F238E27FC236}">
                  <a16:creationId xmlns:a16="http://schemas.microsoft.com/office/drawing/2014/main" id="{BB19ED4E-502A-CB42-813D-03F200EED5E7}"/>
                </a:ext>
              </a:extLst>
            </p:cNvPr>
            <p:cNvGrpSpPr/>
            <p:nvPr/>
          </p:nvGrpSpPr>
          <p:grpSpPr>
            <a:xfrm>
              <a:off x="826777" y="3100683"/>
              <a:ext cx="1273968" cy="551001"/>
              <a:chOff x="826777" y="4403971"/>
              <a:chExt cx="1273968" cy="551001"/>
            </a:xfrm>
          </p:grpSpPr>
          <p:sp>
            <p:nvSpPr>
              <p:cNvPr id="189" name="Cube 188">
                <a:extLst>
                  <a:ext uri="{FF2B5EF4-FFF2-40B4-BE49-F238E27FC236}">
                    <a16:creationId xmlns:a16="http://schemas.microsoft.com/office/drawing/2014/main" id="{FB1BA959-0419-C946-9287-B02A956BB66A}"/>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90" name="Straight Connector 189">
                <a:extLst>
                  <a:ext uri="{FF2B5EF4-FFF2-40B4-BE49-F238E27FC236}">
                    <a16:creationId xmlns:a16="http://schemas.microsoft.com/office/drawing/2014/main" id="{2CDB529F-6FA9-B548-9368-A1D28702027A}"/>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1" name="Straight Connector 190">
                <a:extLst>
                  <a:ext uri="{FF2B5EF4-FFF2-40B4-BE49-F238E27FC236}">
                    <a16:creationId xmlns:a16="http://schemas.microsoft.com/office/drawing/2014/main" id="{2455F5ED-CDB3-F946-8F29-D88F4739F079}"/>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92" name="Straight Connector 191">
                <a:extLst>
                  <a:ext uri="{FF2B5EF4-FFF2-40B4-BE49-F238E27FC236}">
                    <a16:creationId xmlns:a16="http://schemas.microsoft.com/office/drawing/2014/main" id="{6E249341-583F-2D49-BF50-D4827A060136}"/>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184" name="Group 183">
              <a:extLst>
                <a:ext uri="{FF2B5EF4-FFF2-40B4-BE49-F238E27FC236}">
                  <a16:creationId xmlns:a16="http://schemas.microsoft.com/office/drawing/2014/main" id="{9430B7DD-A0BA-0A41-A843-D3305498C930}"/>
                </a:ext>
              </a:extLst>
            </p:cNvPr>
            <p:cNvGrpSpPr/>
            <p:nvPr/>
          </p:nvGrpSpPr>
          <p:grpSpPr>
            <a:xfrm>
              <a:off x="826777" y="2774861"/>
              <a:ext cx="1273968" cy="551001"/>
              <a:chOff x="826777" y="4403971"/>
              <a:chExt cx="1273968" cy="551001"/>
            </a:xfrm>
          </p:grpSpPr>
          <p:sp>
            <p:nvSpPr>
              <p:cNvPr id="185" name="Cube 184">
                <a:extLst>
                  <a:ext uri="{FF2B5EF4-FFF2-40B4-BE49-F238E27FC236}">
                    <a16:creationId xmlns:a16="http://schemas.microsoft.com/office/drawing/2014/main" id="{F3371C78-34A4-3E49-B88B-2E762AA12F7E}"/>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86" name="Straight Connector 185">
                <a:extLst>
                  <a:ext uri="{FF2B5EF4-FFF2-40B4-BE49-F238E27FC236}">
                    <a16:creationId xmlns:a16="http://schemas.microsoft.com/office/drawing/2014/main" id="{01291548-AD23-F24E-AC1B-489F570D50F1}"/>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87" name="Straight Connector 186">
                <a:extLst>
                  <a:ext uri="{FF2B5EF4-FFF2-40B4-BE49-F238E27FC236}">
                    <a16:creationId xmlns:a16="http://schemas.microsoft.com/office/drawing/2014/main" id="{72D3F0C7-2328-C64B-9DFB-64B6FBF432E6}"/>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88" name="Straight Connector 187">
                <a:extLst>
                  <a:ext uri="{FF2B5EF4-FFF2-40B4-BE49-F238E27FC236}">
                    <a16:creationId xmlns:a16="http://schemas.microsoft.com/office/drawing/2014/main" id="{D6CB4C23-9918-6C49-AFB2-FB2C5762B6B6}"/>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grpSp>
        <p:nvGrpSpPr>
          <p:cNvPr id="210" name="Group 209">
            <a:extLst>
              <a:ext uri="{FF2B5EF4-FFF2-40B4-BE49-F238E27FC236}">
                <a16:creationId xmlns:a16="http://schemas.microsoft.com/office/drawing/2014/main" id="{E1FCD5B3-676D-8E4E-BE1D-B868B7FD3283}"/>
              </a:ext>
            </a:extLst>
          </p:cNvPr>
          <p:cNvGrpSpPr/>
          <p:nvPr/>
        </p:nvGrpSpPr>
        <p:grpSpPr>
          <a:xfrm>
            <a:off x="6280306" y="2774861"/>
            <a:ext cx="1273968" cy="2180111"/>
            <a:chOff x="826777" y="2774861"/>
            <a:chExt cx="1273968" cy="2180111"/>
          </a:xfrm>
        </p:grpSpPr>
        <p:grpSp>
          <p:nvGrpSpPr>
            <p:cNvPr id="212" name="Group 211">
              <a:extLst>
                <a:ext uri="{FF2B5EF4-FFF2-40B4-BE49-F238E27FC236}">
                  <a16:creationId xmlns:a16="http://schemas.microsoft.com/office/drawing/2014/main" id="{F5047582-3752-AF45-9290-626938713F48}"/>
                </a:ext>
              </a:extLst>
            </p:cNvPr>
            <p:cNvGrpSpPr/>
            <p:nvPr/>
          </p:nvGrpSpPr>
          <p:grpSpPr>
            <a:xfrm>
              <a:off x="826777" y="4403971"/>
              <a:ext cx="1273968" cy="551001"/>
              <a:chOff x="826777" y="4403971"/>
              <a:chExt cx="1273968" cy="551001"/>
            </a:xfrm>
          </p:grpSpPr>
          <p:sp>
            <p:nvSpPr>
              <p:cNvPr id="238" name="Cube 237">
                <a:extLst>
                  <a:ext uri="{FF2B5EF4-FFF2-40B4-BE49-F238E27FC236}">
                    <a16:creationId xmlns:a16="http://schemas.microsoft.com/office/drawing/2014/main" id="{CA2D0809-965C-3741-9518-16068A591B9B}"/>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39" name="Straight Connector 238">
                <a:extLst>
                  <a:ext uri="{FF2B5EF4-FFF2-40B4-BE49-F238E27FC236}">
                    <a16:creationId xmlns:a16="http://schemas.microsoft.com/office/drawing/2014/main" id="{18FC67A1-2739-2344-B286-EEE52A0E1D6F}"/>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40" name="Straight Connector 239">
                <a:extLst>
                  <a:ext uri="{FF2B5EF4-FFF2-40B4-BE49-F238E27FC236}">
                    <a16:creationId xmlns:a16="http://schemas.microsoft.com/office/drawing/2014/main" id="{4AAD7258-5AF9-8847-89D8-A2B90BF59EE7}"/>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41" name="Straight Connector 240">
                <a:extLst>
                  <a:ext uri="{FF2B5EF4-FFF2-40B4-BE49-F238E27FC236}">
                    <a16:creationId xmlns:a16="http://schemas.microsoft.com/office/drawing/2014/main" id="{EB5D1BCB-FBAA-064D-9118-E72A3F738949}"/>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3" name="Group 212">
              <a:extLst>
                <a:ext uri="{FF2B5EF4-FFF2-40B4-BE49-F238E27FC236}">
                  <a16:creationId xmlns:a16="http://schemas.microsoft.com/office/drawing/2014/main" id="{018C0480-03FE-9B49-A4BB-2D869AEA0904}"/>
                </a:ext>
              </a:extLst>
            </p:cNvPr>
            <p:cNvGrpSpPr/>
            <p:nvPr/>
          </p:nvGrpSpPr>
          <p:grpSpPr>
            <a:xfrm>
              <a:off x="826777" y="4078149"/>
              <a:ext cx="1273968" cy="551001"/>
              <a:chOff x="826777" y="4403971"/>
              <a:chExt cx="1273968" cy="551001"/>
            </a:xfrm>
          </p:grpSpPr>
          <p:sp>
            <p:nvSpPr>
              <p:cNvPr id="234" name="Cube 233">
                <a:extLst>
                  <a:ext uri="{FF2B5EF4-FFF2-40B4-BE49-F238E27FC236}">
                    <a16:creationId xmlns:a16="http://schemas.microsoft.com/office/drawing/2014/main" id="{F730EDFC-EA8D-FD4B-B25F-54961D7E096A}"/>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35" name="Straight Connector 234">
                <a:extLst>
                  <a:ext uri="{FF2B5EF4-FFF2-40B4-BE49-F238E27FC236}">
                    <a16:creationId xmlns:a16="http://schemas.microsoft.com/office/drawing/2014/main" id="{F22D3F49-2D33-D34F-BD1D-F5ED58F886D4}"/>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6" name="Straight Connector 235">
                <a:extLst>
                  <a:ext uri="{FF2B5EF4-FFF2-40B4-BE49-F238E27FC236}">
                    <a16:creationId xmlns:a16="http://schemas.microsoft.com/office/drawing/2014/main" id="{EB6CCEDF-FABA-FE4E-A05F-DB7D354612BF}"/>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7" name="Straight Connector 236">
                <a:extLst>
                  <a:ext uri="{FF2B5EF4-FFF2-40B4-BE49-F238E27FC236}">
                    <a16:creationId xmlns:a16="http://schemas.microsoft.com/office/drawing/2014/main" id="{D9D77248-8056-9D48-BF39-3F9AC0CCF03D}"/>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4" name="Group 213">
              <a:extLst>
                <a:ext uri="{FF2B5EF4-FFF2-40B4-BE49-F238E27FC236}">
                  <a16:creationId xmlns:a16="http://schemas.microsoft.com/office/drawing/2014/main" id="{6390ACD4-A6DD-AE47-B1EF-7BF09AD08D7D}"/>
                </a:ext>
              </a:extLst>
            </p:cNvPr>
            <p:cNvGrpSpPr/>
            <p:nvPr/>
          </p:nvGrpSpPr>
          <p:grpSpPr>
            <a:xfrm>
              <a:off x="826777" y="3752327"/>
              <a:ext cx="1273968" cy="551001"/>
              <a:chOff x="826777" y="4403971"/>
              <a:chExt cx="1273968" cy="551001"/>
            </a:xfrm>
          </p:grpSpPr>
          <p:sp>
            <p:nvSpPr>
              <p:cNvPr id="230" name="Cube 229">
                <a:extLst>
                  <a:ext uri="{FF2B5EF4-FFF2-40B4-BE49-F238E27FC236}">
                    <a16:creationId xmlns:a16="http://schemas.microsoft.com/office/drawing/2014/main" id="{3E69C94D-C597-AD40-9234-0CC4F3702C0F}"/>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31" name="Straight Connector 230">
                <a:extLst>
                  <a:ext uri="{FF2B5EF4-FFF2-40B4-BE49-F238E27FC236}">
                    <a16:creationId xmlns:a16="http://schemas.microsoft.com/office/drawing/2014/main" id="{23CE56C1-CCDA-6E42-98F3-4E784A06C88C}"/>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2" name="Straight Connector 231">
                <a:extLst>
                  <a:ext uri="{FF2B5EF4-FFF2-40B4-BE49-F238E27FC236}">
                    <a16:creationId xmlns:a16="http://schemas.microsoft.com/office/drawing/2014/main" id="{A0D42846-D715-4F4F-9BBD-86946A921F7A}"/>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33" name="Straight Connector 232">
                <a:extLst>
                  <a:ext uri="{FF2B5EF4-FFF2-40B4-BE49-F238E27FC236}">
                    <a16:creationId xmlns:a16="http://schemas.microsoft.com/office/drawing/2014/main" id="{2B64570F-28BB-0E4C-A64B-3A8A07B7F94E}"/>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5" name="Group 214">
              <a:extLst>
                <a:ext uri="{FF2B5EF4-FFF2-40B4-BE49-F238E27FC236}">
                  <a16:creationId xmlns:a16="http://schemas.microsoft.com/office/drawing/2014/main" id="{4EF4E6AD-2A50-574C-9560-07A6D2525857}"/>
                </a:ext>
              </a:extLst>
            </p:cNvPr>
            <p:cNvGrpSpPr/>
            <p:nvPr/>
          </p:nvGrpSpPr>
          <p:grpSpPr>
            <a:xfrm>
              <a:off x="826777" y="3426505"/>
              <a:ext cx="1273968" cy="551001"/>
              <a:chOff x="826777" y="4403971"/>
              <a:chExt cx="1273968" cy="551001"/>
            </a:xfrm>
          </p:grpSpPr>
          <p:sp>
            <p:nvSpPr>
              <p:cNvPr id="226" name="Cube 225">
                <a:extLst>
                  <a:ext uri="{FF2B5EF4-FFF2-40B4-BE49-F238E27FC236}">
                    <a16:creationId xmlns:a16="http://schemas.microsoft.com/office/drawing/2014/main" id="{145AF4A9-171F-8A4A-87AF-A6F6AA266C4D}"/>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27" name="Straight Connector 226">
                <a:extLst>
                  <a:ext uri="{FF2B5EF4-FFF2-40B4-BE49-F238E27FC236}">
                    <a16:creationId xmlns:a16="http://schemas.microsoft.com/office/drawing/2014/main" id="{1A2FA89F-4E93-8941-A78F-17877B727E7F}"/>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8" name="Straight Connector 227">
                <a:extLst>
                  <a:ext uri="{FF2B5EF4-FFF2-40B4-BE49-F238E27FC236}">
                    <a16:creationId xmlns:a16="http://schemas.microsoft.com/office/drawing/2014/main" id="{932C2E56-A404-E44C-8024-B9DE01C8FFED}"/>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9" name="Straight Connector 228">
                <a:extLst>
                  <a:ext uri="{FF2B5EF4-FFF2-40B4-BE49-F238E27FC236}">
                    <a16:creationId xmlns:a16="http://schemas.microsoft.com/office/drawing/2014/main" id="{109ACF8C-EF69-8444-9C83-D3B876BE55D2}"/>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6" name="Group 215">
              <a:extLst>
                <a:ext uri="{FF2B5EF4-FFF2-40B4-BE49-F238E27FC236}">
                  <a16:creationId xmlns:a16="http://schemas.microsoft.com/office/drawing/2014/main" id="{89882AD1-2EFD-0740-A64A-F043BDEB28C9}"/>
                </a:ext>
              </a:extLst>
            </p:cNvPr>
            <p:cNvGrpSpPr/>
            <p:nvPr/>
          </p:nvGrpSpPr>
          <p:grpSpPr>
            <a:xfrm>
              <a:off x="826777" y="3100683"/>
              <a:ext cx="1273968" cy="551001"/>
              <a:chOff x="826777" y="4403971"/>
              <a:chExt cx="1273968" cy="551001"/>
            </a:xfrm>
          </p:grpSpPr>
          <p:sp>
            <p:nvSpPr>
              <p:cNvPr id="222" name="Cube 221">
                <a:extLst>
                  <a:ext uri="{FF2B5EF4-FFF2-40B4-BE49-F238E27FC236}">
                    <a16:creationId xmlns:a16="http://schemas.microsoft.com/office/drawing/2014/main" id="{CD98B05F-8EF5-C549-AC36-3EBE055DFA6C}"/>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23" name="Straight Connector 222">
                <a:extLst>
                  <a:ext uri="{FF2B5EF4-FFF2-40B4-BE49-F238E27FC236}">
                    <a16:creationId xmlns:a16="http://schemas.microsoft.com/office/drawing/2014/main" id="{685A1668-6D86-F249-8026-6AA86C17FADF}"/>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4" name="Straight Connector 223">
                <a:extLst>
                  <a:ext uri="{FF2B5EF4-FFF2-40B4-BE49-F238E27FC236}">
                    <a16:creationId xmlns:a16="http://schemas.microsoft.com/office/drawing/2014/main" id="{63675D7E-14B7-7140-9CB3-80757B2984EB}"/>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5" name="Straight Connector 224">
                <a:extLst>
                  <a:ext uri="{FF2B5EF4-FFF2-40B4-BE49-F238E27FC236}">
                    <a16:creationId xmlns:a16="http://schemas.microsoft.com/office/drawing/2014/main" id="{AA8EDF56-C220-B849-B434-9418EE17A3F5}"/>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nvGrpSpPr>
            <p:cNvPr id="217" name="Group 216">
              <a:extLst>
                <a:ext uri="{FF2B5EF4-FFF2-40B4-BE49-F238E27FC236}">
                  <a16:creationId xmlns:a16="http://schemas.microsoft.com/office/drawing/2014/main" id="{01665B0F-A641-F947-A7D3-5A6DA71210AD}"/>
                </a:ext>
              </a:extLst>
            </p:cNvPr>
            <p:cNvGrpSpPr/>
            <p:nvPr/>
          </p:nvGrpSpPr>
          <p:grpSpPr>
            <a:xfrm>
              <a:off x="826777" y="2774861"/>
              <a:ext cx="1273968" cy="551001"/>
              <a:chOff x="826777" y="4403971"/>
              <a:chExt cx="1273968" cy="551001"/>
            </a:xfrm>
          </p:grpSpPr>
          <p:sp>
            <p:nvSpPr>
              <p:cNvPr id="218" name="Cube 217">
                <a:extLst>
                  <a:ext uri="{FF2B5EF4-FFF2-40B4-BE49-F238E27FC236}">
                    <a16:creationId xmlns:a16="http://schemas.microsoft.com/office/drawing/2014/main" id="{3CE308EC-39DB-AE44-BC8F-F0D757E448FD}"/>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219" name="Straight Connector 218">
                <a:extLst>
                  <a:ext uri="{FF2B5EF4-FFF2-40B4-BE49-F238E27FC236}">
                    <a16:creationId xmlns:a16="http://schemas.microsoft.com/office/drawing/2014/main" id="{BB3053C4-5F9A-304D-834F-90D1A62617B9}"/>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0" name="Straight Connector 219">
                <a:extLst>
                  <a:ext uri="{FF2B5EF4-FFF2-40B4-BE49-F238E27FC236}">
                    <a16:creationId xmlns:a16="http://schemas.microsoft.com/office/drawing/2014/main" id="{1BB1A53F-7E73-7A46-8A70-2CD571ECF5BE}"/>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221" name="Straight Connector 220">
                <a:extLst>
                  <a:ext uri="{FF2B5EF4-FFF2-40B4-BE49-F238E27FC236}">
                    <a16:creationId xmlns:a16="http://schemas.microsoft.com/office/drawing/2014/main" id="{1D04D8EC-FBAA-4C4E-AD23-EB5A904CC1C7}"/>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grpSp>
      <p:sp>
        <p:nvSpPr>
          <p:cNvPr id="269" name="Rounded Rectangle 268">
            <a:extLst>
              <a:ext uri="{FF2B5EF4-FFF2-40B4-BE49-F238E27FC236}">
                <a16:creationId xmlns:a16="http://schemas.microsoft.com/office/drawing/2014/main" id="{2CD42350-8D6A-714F-880F-2E76AAB34B67}"/>
              </a:ext>
            </a:extLst>
          </p:cNvPr>
          <p:cNvSpPr/>
          <p:nvPr/>
        </p:nvSpPr>
        <p:spPr bwMode="auto">
          <a:xfrm>
            <a:off x="1428215" y="2392205"/>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74" name="Rounded Rectangle 273">
            <a:extLst>
              <a:ext uri="{FF2B5EF4-FFF2-40B4-BE49-F238E27FC236}">
                <a16:creationId xmlns:a16="http://schemas.microsoft.com/office/drawing/2014/main" id="{F90E8EA8-F066-194E-B8AB-8A1347292860}"/>
              </a:ext>
            </a:extLst>
          </p:cNvPr>
          <p:cNvSpPr/>
          <p:nvPr/>
        </p:nvSpPr>
        <p:spPr bwMode="auto">
          <a:xfrm>
            <a:off x="1757311" y="2392205"/>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sp>
        <p:nvSpPr>
          <p:cNvPr id="276" name="Rounded Rectangle 275">
            <a:extLst>
              <a:ext uri="{FF2B5EF4-FFF2-40B4-BE49-F238E27FC236}">
                <a16:creationId xmlns:a16="http://schemas.microsoft.com/office/drawing/2014/main" id="{F9052DF3-0633-154C-9C75-773DD034A8F3}"/>
              </a:ext>
            </a:extLst>
          </p:cNvPr>
          <p:cNvSpPr/>
          <p:nvPr/>
        </p:nvSpPr>
        <p:spPr bwMode="auto">
          <a:xfrm>
            <a:off x="1428215" y="202422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79" name="Rounded Rectangle 278">
            <a:extLst>
              <a:ext uri="{FF2B5EF4-FFF2-40B4-BE49-F238E27FC236}">
                <a16:creationId xmlns:a16="http://schemas.microsoft.com/office/drawing/2014/main" id="{DF7DA981-BC5B-9C4B-B8BD-BDD0BEF1F0B9}"/>
              </a:ext>
            </a:extLst>
          </p:cNvPr>
          <p:cNvSpPr/>
          <p:nvPr/>
        </p:nvSpPr>
        <p:spPr bwMode="auto">
          <a:xfrm>
            <a:off x="1428215" y="1656237"/>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80" name="Rounded Rectangle 279">
            <a:extLst>
              <a:ext uri="{FF2B5EF4-FFF2-40B4-BE49-F238E27FC236}">
                <a16:creationId xmlns:a16="http://schemas.microsoft.com/office/drawing/2014/main" id="{407332B5-C879-6D42-A2C1-FE3826D00211}"/>
              </a:ext>
            </a:extLst>
          </p:cNvPr>
          <p:cNvSpPr/>
          <p:nvPr/>
        </p:nvSpPr>
        <p:spPr bwMode="auto">
          <a:xfrm>
            <a:off x="1757311" y="1656237"/>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grpSp>
        <p:nvGrpSpPr>
          <p:cNvPr id="338" name="Group 337">
            <a:extLst>
              <a:ext uri="{FF2B5EF4-FFF2-40B4-BE49-F238E27FC236}">
                <a16:creationId xmlns:a16="http://schemas.microsoft.com/office/drawing/2014/main" id="{D444C550-2811-824F-A18F-EBBE708C1201}"/>
              </a:ext>
            </a:extLst>
          </p:cNvPr>
          <p:cNvGrpSpPr/>
          <p:nvPr/>
        </p:nvGrpSpPr>
        <p:grpSpPr>
          <a:xfrm>
            <a:off x="2941309" y="1656237"/>
            <a:ext cx="1297736" cy="1040768"/>
            <a:chOff x="2941309" y="1665466"/>
            <a:chExt cx="1297736" cy="1040768"/>
          </a:xfrm>
        </p:grpSpPr>
        <p:sp>
          <p:nvSpPr>
            <p:cNvPr id="282" name="Rounded Rectangle 281">
              <a:extLst>
                <a:ext uri="{FF2B5EF4-FFF2-40B4-BE49-F238E27FC236}">
                  <a16:creationId xmlns:a16="http://schemas.microsoft.com/office/drawing/2014/main" id="{F82722D1-D8AF-0B4F-BD8F-D8D4A866F0EE}"/>
                </a:ext>
              </a:extLst>
            </p:cNvPr>
            <p:cNvSpPr/>
            <p:nvPr/>
          </p:nvSpPr>
          <p:spPr bwMode="auto">
            <a:xfrm>
              <a:off x="2941309" y="2401434"/>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83" name="Rounded Rectangle 282">
              <a:extLst>
                <a:ext uri="{FF2B5EF4-FFF2-40B4-BE49-F238E27FC236}">
                  <a16:creationId xmlns:a16="http://schemas.microsoft.com/office/drawing/2014/main" id="{6BEF48C1-DB13-8C49-BA3E-130C6F485312}"/>
                </a:ext>
              </a:extLst>
            </p:cNvPr>
            <p:cNvSpPr/>
            <p:nvPr/>
          </p:nvSpPr>
          <p:spPr bwMode="auto">
            <a:xfrm>
              <a:off x="3270405" y="2401434"/>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85" name="Rounded Rectangle 284">
              <a:extLst>
                <a:ext uri="{FF2B5EF4-FFF2-40B4-BE49-F238E27FC236}">
                  <a16:creationId xmlns:a16="http://schemas.microsoft.com/office/drawing/2014/main" id="{87794B92-8AED-384B-86A9-8F1E2811F8A8}"/>
                </a:ext>
              </a:extLst>
            </p:cNvPr>
            <p:cNvSpPr/>
            <p:nvPr/>
          </p:nvSpPr>
          <p:spPr bwMode="auto">
            <a:xfrm>
              <a:off x="2941309" y="2033450"/>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86" name="Rounded Rectangle 285">
              <a:extLst>
                <a:ext uri="{FF2B5EF4-FFF2-40B4-BE49-F238E27FC236}">
                  <a16:creationId xmlns:a16="http://schemas.microsoft.com/office/drawing/2014/main" id="{F7ECFA27-E236-474D-88EC-5543DD18AA8E}"/>
                </a:ext>
              </a:extLst>
            </p:cNvPr>
            <p:cNvSpPr/>
            <p:nvPr/>
          </p:nvSpPr>
          <p:spPr bwMode="auto">
            <a:xfrm>
              <a:off x="3270405" y="2033450"/>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87" name="Rounded Rectangle 286">
              <a:extLst>
                <a:ext uri="{FF2B5EF4-FFF2-40B4-BE49-F238E27FC236}">
                  <a16:creationId xmlns:a16="http://schemas.microsoft.com/office/drawing/2014/main" id="{3A02A254-28BC-7541-87ED-562A71BA9F70}"/>
                </a:ext>
              </a:extLst>
            </p:cNvPr>
            <p:cNvSpPr/>
            <p:nvPr/>
          </p:nvSpPr>
          <p:spPr bwMode="auto">
            <a:xfrm>
              <a:off x="2941309" y="1665466"/>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88" name="Rounded Rectangle 287">
              <a:extLst>
                <a:ext uri="{FF2B5EF4-FFF2-40B4-BE49-F238E27FC236}">
                  <a16:creationId xmlns:a16="http://schemas.microsoft.com/office/drawing/2014/main" id="{8479CA02-4621-3746-9346-58A92AD9C695}"/>
                </a:ext>
              </a:extLst>
            </p:cNvPr>
            <p:cNvSpPr/>
            <p:nvPr/>
          </p:nvSpPr>
          <p:spPr bwMode="auto">
            <a:xfrm>
              <a:off x="3270405" y="1665466"/>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91" name="Rounded Rectangle 290">
              <a:extLst>
                <a:ext uri="{FF2B5EF4-FFF2-40B4-BE49-F238E27FC236}">
                  <a16:creationId xmlns:a16="http://schemas.microsoft.com/office/drawing/2014/main" id="{854D5238-6CCD-6B40-8DAC-370153FA04FA}"/>
                </a:ext>
              </a:extLst>
            </p:cNvPr>
            <p:cNvSpPr/>
            <p:nvPr/>
          </p:nvSpPr>
          <p:spPr bwMode="auto">
            <a:xfrm>
              <a:off x="3605149" y="2033450"/>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92" name="Rounded Rectangle 291">
              <a:extLst>
                <a:ext uri="{FF2B5EF4-FFF2-40B4-BE49-F238E27FC236}">
                  <a16:creationId xmlns:a16="http://schemas.microsoft.com/office/drawing/2014/main" id="{06E7B866-DB64-3749-B153-5598F2386380}"/>
                </a:ext>
              </a:extLst>
            </p:cNvPr>
            <p:cNvSpPr/>
            <p:nvPr/>
          </p:nvSpPr>
          <p:spPr bwMode="auto">
            <a:xfrm>
              <a:off x="3934245" y="2033450"/>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grpSp>
      <p:grpSp>
        <p:nvGrpSpPr>
          <p:cNvPr id="339" name="Group 338">
            <a:extLst>
              <a:ext uri="{FF2B5EF4-FFF2-40B4-BE49-F238E27FC236}">
                <a16:creationId xmlns:a16="http://schemas.microsoft.com/office/drawing/2014/main" id="{63D4EBAA-AE12-6747-955B-62144243D423}"/>
              </a:ext>
            </a:extLst>
          </p:cNvPr>
          <p:cNvGrpSpPr/>
          <p:nvPr/>
        </p:nvGrpSpPr>
        <p:grpSpPr>
          <a:xfrm>
            <a:off x="4743867" y="1656237"/>
            <a:ext cx="633896" cy="1040768"/>
            <a:chOff x="4743867" y="1681783"/>
            <a:chExt cx="633896" cy="1040768"/>
          </a:xfrm>
        </p:grpSpPr>
        <p:sp>
          <p:nvSpPr>
            <p:cNvPr id="293" name="Rounded Rectangle 292">
              <a:extLst>
                <a:ext uri="{FF2B5EF4-FFF2-40B4-BE49-F238E27FC236}">
                  <a16:creationId xmlns:a16="http://schemas.microsoft.com/office/drawing/2014/main" id="{88F01375-0E21-6D40-A47C-1403E823E304}"/>
                </a:ext>
              </a:extLst>
            </p:cNvPr>
            <p:cNvSpPr/>
            <p:nvPr/>
          </p:nvSpPr>
          <p:spPr bwMode="auto">
            <a:xfrm>
              <a:off x="4743867" y="2417751"/>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96" name="Rounded Rectangle 295">
              <a:extLst>
                <a:ext uri="{FF2B5EF4-FFF2-40B4-BE49-F238E27FC236}">
                  <a16:creationId xmlns:a16="http://schemas.microsoft.com/office/drawing/2014/main" id="{3018410C-6995-9043-8730-4DB5629F29AD}"/>
                </a:ext>
              </a:extLst>
            </p:cNvPr>
            <p:cNvSpPr/>
            <p:nvPr/>
          </p:nvSpPr>
          <p:spPr bwMode="auto">
            <a:xfrm>
              <a:off x="4743867" y="2049767"/>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97" name="Rounded Rectangle 296">
              <a:extLst>
                <a:ext uri="{FF2B5EF4-FFF2-40B4-BE49-F238E27FC236}">
                  <a16:creationId xmlns:a16="http://schemas.microsoft.com/office/drawing/2014/main" id="{4ABE8811-491F-9B4D-97E1-065A92EBBEAD}"/>
                </a:ext>
              </a:extLst>
            </p:cNvPr>
            <p:cNvSpPr/>
            <p:nvPr/>
          </p:nvSpPr>
          <p:spPr bwMode="auto">
            <a:xfrm>
              <a:off x="5072963" y="2049767"/>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98" name="Rounded Rectangle 297">
              <a:extLst>
                <a:ext uri="{FF2B5EF4-FFF2-40B4-BE49-F238E27FC236}">
                  <a16:creationId xmlns:a16="http://schemas.microsoft.com/office/drawing/2014/main" id="{6115443E-888C-574C-BC10-1DFDC17306FF}"/>
                </a:ext>
              </a:extLst>
            </p:cNvPr>
            <p:cNvSpPr/>
            <p:nvPr/>
          </p:nvSpPr>
          <p:spPr bwMode="auto">
            <a:xfrm>
              <a:off x="4743867" y="1681783"/>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grpSp>
      <p:sp>
        <p:nvSpPr>
          <p:cNvPr id="303" name="Rounded Rectangle 302">
            <a:extLst>
              <a:ext uri="{FF2B5EF4-FFF2-40B4-BE49-F238E27FC236}">
                <a16:creationId xmlns:a16="http://schemas.microsoft.com/office/drawing/2014/main" id="{3BE8A44E-DE21-754F-A7B2-17F0A3B754C2}"/>
              </a:ext>
            </a:extLst>
          </p:cNvPr>
          <p:cNvSpPr/>
          <p:nvPr/>
        </p:nvSpPr>
        <p:spPr bwMode="auto">
          <a:xfrm>
            <a:off x="6922295" y="2392205"/>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304" name="Rounded Rectangle 303">
            <a:extLst>
              <a:ext uri="{FF2B5EF4-FFF2-40B4-BE49-F238E27FC236}">
                <a16:creationId xmlns:a16="http://schemas.microsoft.com/office/drawing/2014/main" id="{8709D370-1F0C-B743-904E-EAC2E200E059}"/>
              </a:ext>
            </a:extLst>
          </p:cNvPr>
          <p:cNvSpPr/>
          <p:nvPr/>
        </p:nvSpPr>
        <p:spPr bwMode="auto">
          <a:xfrm>
            <a:off x="7251391" y="2392205"/>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sp>
        <p:nvSpPr>
          <p:cNvPr id="305" name="Rounded Rectangle 304">
            <a:extLst>
              <a:ext uri="{FF2B5EF4-FFF2-40B4-BE49-F238E27FC236}">
                <a16:creationId xmlns:a16="http://schemas.microsoft.com/office/drawing/2014/main" id="{B82CD083-6F79-8B42-820C-220B5B4B36F0}"/>
              </a:ext>
            </a:extLst>
          </p:cNvPr>
          <p:cNvSpPr/>
          <p:nvPr/>
        </p:nvSpPr>
        <p:spPr bwMode="auto">
          <a:xfrm>
            <a:off x="6593199" y="202422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306" name="Rounded Rectangle 305">
            <a:extLst>
              <a:ext uri="{FF2B5EF4-FFF2-40B4-BE49-F238E27FC236}">
                <a16:creationId xmlns:a16="http://schemas.microsoft.com/office/drawing/2014/main" id="{029F2897-0EF5-B243-B33F-115B6B4376D8}"/>
              </a:ext>
            </a:extLst>
          </p:cNvPr>
          <p:cNvSpPr/>
          <p:nvPr/>
        </p:nvSpPr>
        <p:spPr bwMode="auto">
          <a:xfrm>
            <a:off x="6922295" y="202422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307" name="Rounded Rectangle 306">
            <a:extLst>
              <a:ext uri="{FF2B5EF4-FFF2-40B4-BE49-F238E27FC236}">
                <a16:creationId xmlns:a16="http://schemas.microsoft.com/office/drawing/2014/main" id="{96D64EC4-F306-464E-A691-C98FF4B8C970}"/>
              </a:ext>
            </a:extLst>
          </p:cNvPr>
          <p:cNvSpPr/>
          <p:nvPr/>
        </p:nvSpPr>
        <p:spPr bwMode="auto">
          <a:xfrm>
            <a:off x="6593199" y="1656237"/>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308" name="Rounded Rectangle 307">
            <a:extLst>
              <a:ext uri="{FF2B5EF4-FFF2-40B4-BE49-F238E27FC236}">
                <a16:creationId xmlns:a16="http://schemas.microsoft.com/office/drawing/2014/main" id="{E8F37D72-9054-4442-8060-A0D4F6B8ADCB}"/>
              </a:ext>
            </a:extLst>
          </p:cNvPr>
          <p:cNvSpPr/>
          <p:nvPr/>
        </p:nvSpPr>
        <p:spPr bwMode="auto">
          <a:xfrm>
            <a:off x="6922295" y="1656237"/>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309" name="Rounded Rectangle 308">
            <a:extLst>
              <a:ext uri="{FF2B5EF4-FFF2-40B4-BE49-F238E27FC236}">
                <a16:creationId xmlns:a16="http://schemas.microsoft.com/office/drawing/2014/main" id="{A54F356D-8564-2340-9AB3-429E3D8111FC}"/>
              </a:ext>
            </a:extLst>
          </p:cNvPr>
          <p:cNvSpPr/>
          <p:nvPr/>
        </p:nvSpPr>
        <p:spPr bwMode="auto">
          <a:xfrm>
            <a:off x="7251391" y="1656237"/>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cxnSp>
        <p:nvCxnSpPr>
          <p:cNvPr id="313" name="Straight Connector 312">
            <a:extLst>
              <a:ext uri="{FF2B5EF4-FFF2-40B4-BE49-F238E27FC236}">
                <a16:creationId xmlns:a16="http://schemas.microsoft.com/office/drawing/2014/main" id="{7E26B618-9433-E147-94C6-4B429689BB32}"/>
              </a:ext>
            </a:extLst>
          </p:cNvPr>
          <p:cNvCxnSpPr>
            <a:stCxn id="274" idx="3"/>
            <a:endCxn id="282" idx="1"/>
          </p:cNvCxnSpPr>
          <p:nvPr/>
        </p:nvCxnSpPr>
        <p:spPr bwMode="auto">
          <a:xfrm>
            <a:off x="2062111" y="2544605"/>
            <a:ext cx="879198" cy="0"/>
          </a:xfrm>
          <a:prstGeom prst="line">
            <a:avLst/>
          </a:prstGeom>
          <a:ln w="38100">
            <a:solidFill>
              <a:srgbClr val="FFC000"/>
            </a:solidFill>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cxnSp>
        <p:nvCxnSpPr>
          <p:cNvPr id="314" name="Straight Connector 313">
            <a:extLst>
              <a:ext uri="{FF2B5EF4-FFF2-40B4-BE49-F238E27FC236}">
                <a16:creationId xmlns:a16="http://schemas.microsoft.com/office/drawing/2014/main" id="{FDC5B8EB-3744-3B48-A482-3476D59A2338}"/>
              </a:ext>
            </a:extLst>
          </p:cNvPr>
          <p:cNvCxnSpPr>
            <a:cxnSpLocks/>
            <a:stCxn id="283" idx="3"/>
            <a:endCxn id="293" idx="1"/>
          </p:cNvCxnSpPr>
          <p:nvPr/>
        </p:nvCxnSpPr>
        <p:spPr bwMode="auto">
          <a:xfrm>
            <a:off x="3575205" y="2544605"/>
            <a:ext cx="1168662" cy="0"/>
          </a:xfrm>
          <a:prstGeom prst="line">
            <a:avLst/>
          </a:prstGeom>
          <a:ln w="38100">
            <a:solidFill>
              <a:srgbClr val="FFC000"/>
            </a:solidFill>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cxnSp>
        <p:nvCxnSpPr>
          <p:cNvPr id="317" name="Straight Connector 316">
            <a:extLst>
              <a:ext uri="{FF2B5EF4-FFF2-40B4-BE49-F238E27FC236}">
                <a16:creationId xmlns:a16="http://schemas.microsoft.com/office/drawing/2014/main" id="{FCAB3BD8-51FC-094F-81B0-97267F69FA3D}"/>
              </a:ext>
            </a:extLst>
          </p:cNvPr>
          <p:cNvCxnSpPr>
            <a:cxnSpLocks/>
            <a:stCxn id="293" idx="3"/>
            <a:endCxn id="303" idx="1"/>
          </p:cNvCxnSpPr>
          <p:nvPr/>
        </p:nvCxnSpPr>
        <p:spPr bwMode="auto">
          <a:xfrm>
            <a:off x="5048667" y="2544605"/>
            <a:ext cx="1873628" cy="0"/>
          </a:xfrm>
          <a:prstGeom prst="line">
            <a:avLst/>
          </a:prstGeom>
          <a:ln w="38100">
            <a:solidFill>
              <a:srgbClr val="FFC000"/>
            </a:solidFill>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cxnSp>
        <p:nvCxnSpPr>
          <p:cNvPr id="321" name="Straight Connector 320">
            <a:extLst>
              <a:ext uri="{FF2B5EF4-FFF2-40B4-BE49-F238E27FC236}">
                <a16:creationId xmlns:a16="http://schemas.microsoft.com/office/drawing/2014/main" id="{D086F573-86DE-374E-814D-C3DFB6C3E036}"/>
              </a:ext>
            </a:extLst>
          </p:cNvPr>
          <p:cNvCxnSpPr>
            <a:stCxn id="276" idx="3"/>
            <a:endCxn id="285" idx="1"/>
          </p:cNvCxnSpPr>
          <p:nvPr/>
        </p:nvCxnSpPr>
        <p:spPr bwMode="auto">
          <a:xfrm>
            <a:off x="1733015" y="2176621"/>
            <a:ext cx="1208294" cy="0"/>
          </a:xfrm>
          <a:prstGeom prst="line">
            <a:avLst/>
          </a:prstGeom>
          <a:solidFill>
            <a:srgbClr val="808080"/>
          </a:solidFill>
          <a:ln w="38100" cap="flat" cmpd="sng" algn="ctr">
            <a:solidFill>
              <a:srgbClr val="92D050"/>
            </a:solidFill>
            <a:prstDash val="solid"/>
            <a:round/>
            <a:headEnd type="none" w="med" len="med"/>
            <a:tailEnd type="none" w="med" len="med"/>
          </a:ln>
          <a:effectLst/>
        </p:spPr>
      </p:cxnSp>
      <p:cxnSp>
        <p:nvCxnSpPr>
          <p:cNvPr id="322" name="Straight Connector 321">
            <a:extLst>
              <a:ext uri="{FF2B5EF4-FFF2-40B4-BE49-F238E27FC236}">
                <a16:creationId xmlns:a16="http://schemas.microsoft.com/office/drawing/2014/main" id="{0339C9CD-A576-A44A-87C6-E3715D0A23FF}"/>
              </a:ext>
            </a:extLst>
          </p:cNvPr>
          <p:cNvCxnSpPr>
            <a:cxnSpLocks/>
            <a:stCxn id="292" idx="3"/>
            <a:endCxn id="296" idx="1"/>
          </p:cNvCxnSpPr>
          <p:nvPr/>
        </p:nvCxnSpPr>
        <p:spPr bwMode="auto">
          <a:xfrm>
            <a:off x="4239045" y="2176621"/>
            <a:ext cx="504822" cy="0"/>
          </a:xfrm>
          <a:prstGeom prst="line">
            <a:avLst/>
          </a:prstGeom>
          <a:solidFill>
            <a:srgbClr val="808080"/>
          </a:solidFill>
          <a:ln w="38100" cap="flat" cmpd="sng" algn="ctr">
            <a:solidFill>
              <a:srgbClr val="92D050"/>
            </a:solidFill>
            <a:prstDash val="solid"/>
            <a:round/>
            <a:headEnd type="none" w="med" len="med"/>
            <a:tailEnd type="none" w="med" len="med"/>
          </a:ln>
          <a:effectLst/>
        </p:spPr>
      </p:cxnSp>
      <p:cxnSp>
        <p:nvCxnSpPr>
          <p:cNvPr id="325" name="Straight Connector 324">
            <a:extLst>
              <a:ext uri="{FF2B5EF4-FFF2-40B4-BE49-F238E27FC236}">
                <a16:creationId xmlns:a16="http://schemas.microsoft.com/office/drawing/2014/main" id="{504E5205-4FDD-4644-9C05-FA7DD87EBC95}"/>
              </a:ext>
            </a:extLst>
          </p:cNvPr>
          <p:cNvCxnSpPr>
            <a:cxnSpLocks/>
            <a:stCxn id="297" idx="3"/>
            <a:endCxn id="305" idx="1"/>
          </p:cNvCxnSpPr>
          <p:nvPr/>
        </p:nvCxnSpPr>
        <p:spPr bwMode="auto">
          <a:xfrm>
            <a:off x="5377763" y="2176621"/>
            <a:ext cx="1215436" cy="0"/>
          </a:xfrm>
          <a:prstGeom prst="line">
            <a:avLst/>
          </a:prstGeom>
          <a:solidFill>
            <a:srgbClr val="808080"/>
          </a:solidFill>
          <a:ln w="38100" cap="flat" cmpd="sng" algn="ctr">
            <a:solidFill>
              <a:srgbClr val="92D050"/>
            </a:solidFill>
            <a:prstDash val="solid"/>
            <a:round/>
            <a:headEnd type="none" w="med" len="med"/>
            <a:tailEnd type="none" w="med" len="med"/>
          </a:ln>
          <a:effectLst/>
        </p:spPr>
      </p:cxnSp>
      <p:cxnSp>
        <p:nvCxnSpPr>
          <p:cNvPr id="328" name="Straight Connector 327">
            <a:extLst>
              <a:ext uri="{FF2B5EF4-FFF2-40B4-BE49-F238E27FC236}">
                <a16:creationId xmlns:a16="http://schemas.microsoft.com/office/drawing/2014/main" id="{C71FB79B-01EC-D944-9E67-63B6BC9A11FB}"/>
              </a:ext>
            </a:extLst>
          </p:cNvPr>
          <p:cNvCxnSpPr>
            <a:cxnSpLocks/>
            <a:stCxn id="307" idx="1"/>
            <a:endCxn id="298" idx="3"/>
          </p:cNvCxnSpPr>
          <p:nvPr/>
        </p:nvCxnSpPr>
        <p:spPr bwMode="auto">
          <a:xfrm flipH="1">
            <a:off x="5048667" y="1808637"/>
            <a:ext cx="1544532" cy="0"/>
          </a:xfrm>
          <a:prstGeom prst="line">
            <a:avLst/>
          </a:prstGeom>
          <a:solidFill>
            <a:srgbClr val="808080"/>
          </a:solidFill>
          <a:ln w="38100" cap="flat" cmpd="sng" algn="ctr">
            <a:solidFill>
              <a:srgbClr val="00B0F0"/>
            </a:solidFill>
            <a:prstDash val="solid"/>
            <a:round/>
            <a:headEnd type="none" w="med" len="med"/>
            <a:tailEnd type="none" w="med" len="med"/>
          </a:ln>
          <a:effectLst/>
        </p:spPr>
      </p:cxnSp>
      <p:cxnSp>
        <p:nvCxnSpPr>
          <p:cNvPr id="331" name="Straight Connector 330">
            <a:extLst>
              <a:ext uri="{FF2B5EF4-FFF2-40B4-BE49-F238E27FC236}">
                <a16:creationId xmlns:a16="http://schemas.microsoft.com/office/drawing/2014/main" id="{237E4561-CEDF-114A-B285-26A6762A8AAB}"/>
              </a:ext>
            </a:extLst>
          </p:cNvPr>
          <p:cNvCxnSpPr>
            <a:cxnSpLocks/>
            <a:stCxn id="298" idx="1"/>
            <a:endCxn id="288" idx="3"/>
          </p:cNvCxnSpPr>
          <p:nvPr/>
        </p:nvCxnSpPr>
        <p:spPr bwMode="auto">
          <a:xfrm flipH="1">
            <a:off x="3575205" y="1808637"/>
            <a:ext cx="1168662" cy="0"/>
          </a:xfrm>
          <a:prstGeom prst="line">
            <a:avLst/>
          </a:prstGeom>
          <a:solidFill>
            <a:srgbClr val="808080"/>
          </a:solidFill>
          <a:ln w="38100" cap="flat" cmpd="sng" algn="ctr">
            <a:solidFill>
              <a:srgbClr val="00B0F0"/>
            </a:solidFill>
            <a:prstDash val="solid"/>
            <a:round/>
            <a:headEnd type="none" w="med" len="med"/>
            <a:tailEnd type="none" w="med" len="med"/>
          </a:ln>
          <a:effectLst/>
        </p:spPr>
      </p:cxnSp>
      <p:cxnSp>
        <p:nvCxnSpPr>
          <p:cNvPr id="334" name="Straight Connector 333">
            <a:extLst>
              <a:ext uri="{FF2B5EF4-FFF2-40B4-BE49-F238E27FC236}">
                <a16:creationId xmlns:a16="http://schemas.microsoft.com/office/drawing/2014/main" id="{AE441C9D-72E4-A948-BF7F-F2346A606423}"/>
              </a:ext>
            </a:extLst>
          </p:cNvPr>
          <p:cNvCxnSpPr>
            <a:cxnSpLocks/>
            <a:stCxn id="287" idx="1"/>
            <a:endCxn id="280" idx="3"/>
          </p:cNvCxnSpPr>
          <p:nvPr/>
        </p:nvCxnSpPr>
        <p:spPr bwMode="auto">
          <a:xfrm flipH="1">
            <a:off x="2062111" y="1808637"/>
            <a:ext cx="879198" cy="0"/>
          </a:xfrm>
          <a:prstGeom prst="line">
            <a:avLst/>
          </a:prstGeom>
          <a:solidFill>
            <a:srgbClr val="808080"/>
          </a:solidFill>
          <a:ln w="38100" cap="flat" cmpd="sng" algn="ctr">
            <a:solidFill>
              <a:srgbClr val="00B0F0"/>
            </a:solidFill>
            <a:prstDash val="solid"/>
            <a:round/>
            <a:headEnd type="none" w="med" len="med"/>
            <a:tailEnd type="none" w="med" len="med"/>
          </a:ln>
          <a:effectLst/>
        </p:spPr>
      </p:cxnSp>
      <p:sp>
        <p:nvSpPr>
          <p:cNvPr id="341" name="TextBox 340">
            <a:extLst>
              <a:ext uri="{FF2B5EF4-FFF2-40B4-BE49-F238E27FC236}">
                <a16:creationId xmlns:a16="http://schemas.microsoft.com/office/drawing/2014/main" id="{21338B61-8E22-1248-9404-6A4AFAE43332}"/>
              </a:ext>
            </a:extLst>
          </p:cNvPr>
          <p:cNvSpPr txBox="1"/>
          <p:nvPr/>
        </p:nvSpPr>
        <p:spPr>
          <a:xfrm>
            <a:off x="7514608" y="2367976"/>
            <a:ext cx="1542410" cy="338554"/>
          </a:xfrm>
          <a:prstGeom prst="rect">
            <a:avLst/>
          </a:prstGeom>
          <a:noFill/>
        </p:spPr>
        <p:txBody>
          <a:bodyPr wrap="none" rtlCol="0">
            <a:spAutoFit/>
          </a:bodyPr>
          <a:lstStyle/>
          <a:p>
            <a:r>
              <a:rPr lang="en-US" sz="1600" dirty="0">
                <a:latin typeface="Courier" pitchFamily="2" charset="0"/>
              </a:rPr>
              <a:t>128.30.2/24</a:t>
            </a:r>
          </a:p>
        </p:txBody>
      </p:sp>
      <p:sp>
        <p:nvSpPr>
          <p:cNvPr id="342" name="TextBox 341">
            <a:extLst>
              <a:ext uri="{FF2B5EF4-FFF2-40B4-BE49-F238E27FC236}">
                <a16:creationId xmlns:a16="http://schemas.microsoft.com/office/drawing/2014/main" id="{28CA2942-742E-1A4E-AC11-229319DF17A2}"/>
              </a:ext>
            </a:extLst>
          </p:cNvPr>
          <p:cNvSpPr txBox="1"/>
          <p:nvPr/>
        </p:nvSpPr>
        <p:spPr>
          <a:xfrm>
            <a:off x="7161216" y="2025820"/>
            <a:ext cx="1172116" cy="338554"/>
          </a:xfrm>
          <a:prstGeom prst="rect">
            <a:avLst/>
          </a:prstGeom>
          <a:noFill/>
        </p:spPr>
        <p:txBody>
          <a:bodyPr wrap="none" rtlCol="0">
            <a:spAutoFit/>
          </a:bodyPr>
          <a:lstStyle/>
          <a:p>
            <a:r>
              <a:rPr lang="en-US" sz="1600" dirty="0">
                <a:latin typeface="Courier" pitchFamily="2" charset="0"/>
              </a:rPr>
              <a:t>8.4.1/24</a:t>
            </a:r>
          </a:p>
        </p:txBody>
      </p:sp>
      <p:sp>
        <p:nvSpPr>
          <p:cNvPr id="343" name="TextBox 342">
            <a:extLst>
              <a:ext uri="{FF2B5EF4-FFF2-40B4-BE49-F238E27FC236}">
                <a16:creationId xmlns:a16="http://schemas.microsoft.com/office/drawing/2014/main" id="{F7236E85-C7BC-C84D-A566-72574ADE201A}"/>
              </a:ext>
            </a:extLst>
          </p:cNvPr>
          <p:cNvSpPr txBox="1"/>
          <p:nvPr/>
        </p:nvSpPr>
        <p:spPr>
          <a:xfrm>
            <a:off x="7514607" y="1657578"/>
            <a:ext cx="1295547" cy="338554"/>
          </a:xfrm>
          <a:prstGeom prst="rect">
            <a:avLst/>
          </a:prstGeom>
          <a:noFill/>
        </p:spPr>
        <p:txBody>
          <a:bodyPr wrap="none" rtlCol="0">
            <a:spAutoFit/>
          </a:bodyPr>
          <a:lstStyle/>
          <a:p>
            <a:r>
              <a:rPr lang="en-US" sz="1600" dirty="0">
                <a:latin typeface="Courier" pitchFamily="2" charset="0"/>
              </a:rPr>
              <a:t>171.64/16</a:t>
            </a:r>
          </a:p>
        </p:txBody>
      </p:sp>
      <p:sp>
        <p:nvSpPr>
          <p:cNvPr id="302" name="Rounded Rectangle 301">
            <a:extLst>
              <a:ext uri="{FF2B5EF4-FFF2-40B4-BE49-F238E27FC236}">
                <a16:creationId xmlns:a16="http://schemas.microsoft.com/office/drawing/2014/main" id="{F0B489F0-EC06-A74F-9B72-D11CB1C91B40}"/>
              </a:ext>
            </a:extLst>
          </p:cNvPr>
          <p:cNvSpPr/>
          <p:nvPr/>
        </p:nvSpPr>
        <p:spPr bwMode="auto">
          <a:xfrm>
            <a:off x="6593199" y="2392205"/>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81" name="Rounded Rectangle 280">
            <a:extLst>
              <a:ext uri="{FF2B5EF4-FFF2-40B4-BE49-F238E27FC236}">
                <a16:creationId xmlns:a16="http://schemas.microsoft.com/office/drawing/2014/main" id="{08F74348-EA63-1543-AF46-237D5551F5FE}"/>
              </a:ext>
            </a:extLst>
          </p:cNvPr>
          <p:cNvSpPr/>
          <p:nvPr/>
        </p:nvSpPr>
        <p:spPr bwMode="auto">
          <a:xfrm>
            <a:off x="2100745" y="1656237"/>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sp>
        <p:nvSpPr>
          <p:cNvPr id="3" name="TextBox 2">
            <a:extLst>
              <a:ext uri="{FF2B5EF4-FFF2-40B4-BE49-F238E27FC236}">
                <a16:creationId xmlns:a16="http://schemas.microsoft.com/office/drawing/2014/main" id="{BDA36D8C-F892-4F4E-A3A5-3860C3483108}"/>
              </a:ext>
            </a:extLst>
          </p:cNvPr>
          <p:cNvSpPr txBox="1"/>
          <p:nvPr/>
        </p:nvSpPr>
        <p:spPr>
          <a:xfrm>
            <a:off x="-26293" y="1591705"/>
            <a:ext cx="1069588" cy="369332"/>
          </a:xfrm>
          <a:prstGeom prst="rect">
            <a:avLst/>
          </a:prstGeom>
          <a:noFill/>
        </p:spPr>
        <p:txBody>
          <a:bodyPr wrap="none" rtlCol="0">
            <a:spAutoFit/>
          </a:bodyPr>
          <a:lstStyle/>
          <a:p>
            <a:r>
              <a:rPr lang="en-US" sz="1800" dirty="0"/>
              <a:t>Tenant 1</a:t>
            </a:r>
          </a:p>
        </p:txBody>
      </p:sp>
      <p:sp>
        <p:nvSpPr>
          <p:cNvPr id="209" name="TextBox 208">
            <a:extLst>
              <a:ext uri="{FF2B5EF4-FFF2-40B4-BE49-F238E27FC236}">
                <a16:creationId xmlns:a16="http://schemas.microsoft.com/office/drawing/2014/main" id="{67118F0A-D4DB-2649-90CD-A9F48F39A0B1}"/>
              </a:ext>
            </a:extLst>
          </p:cNvPr>
          <p:cNvSpPr txBox="1"/>
          <p:nvPr/>
        </p:nvSpPr>
        <p:spPr>
          <a:xfrm>
            <a:off x="-26293" y="1973818"/>
            <a:ext cx="1069588" cy="369332"/>
          </a:xfrm>
          <a:prstGeom prst="rect">
            <a:avLst/>
          </a:prstGeom>
          <a:noFill/>
        </p:spPr>
        <p:txBody>
          <a:bodyPr wrap="none" rtlCol="0">
            <a:spAutoFit/>
          </a:bodyPr>
          <a:lstStyle/>
          <a:p>
            <a:r>
              <a:rPr lang="en-US" sz="1800" dirty="0"/>
              <a:t>Tenant 2</a:t>
            </a:r>
          </a:p>
        </p:txBody>
      </p:sp>
      <p:sp>
        <p:nvSpPr>
          <p:cNvPr id="242" name="TextBox 241">
            <a:extLst>
              <a:ext uri="{FF2B5EF4-FFF2-40B4-BE49-F238E27FC236}">
                <a16:creationId xmlns:a16="http://schemas.microsoft.com/office/drawing/2014/main" id="{E8A142C6-E717-2840-923D-3C0636390350}"/>
              </a:ext>
            </a:extLst>
          </p:cNvPr>
          <p:cNvSpPr txBox="1"/>
          <p:nvPr/>
        </p:nvSpPr>
        <p:spPr>
          <a:xfrm>
            <a:off x="-26293" y="2355931"/>
            <a:ext cx="1069588" cy="369332"/>
          </a:xfrm>
          <a:prstGeom prst="rect">
            <a:avLst/>
          </a:prstGeom>
          <a:noFill/>
        </p:spPr>
        <p:txBody>
          <a:bodyPr wrap="none" rtlCol="0">
            <a:spAutoFit/>
          </a:bodyPr>
          <a:lstStyle/>
          <a:p>
            <a:r>
              <a:rPr lang="en-US" sz="1800" dirty="0"/>
              <a:t>Tenant 3</a:t>
            </a:r>
          </a:p>
        </p:txBody>
      </p:sp>
      <p:cxnSp>
        <p:nvCxnSpPr>
          <p:cNvPr id="10" name="Straight Connector 9">
            <a:extLst>
              <a:ext uri="{FF2B5EF4-FFF2-40B4-BE49-F238E27FC236}">
                <a16:creationId xmlns:a16="http://schemas.microsoft.com/office/drawing/2014/main" id="{81305231-D758-BF49-86FF-D403125458E0}"/>
              </a:ext>
            </a:extLst>
          </p:cNvPr>
          <p:cNvCxnSpPr>
            <a:cxnSpLocks/>
          </p:cNvCxnSpPr>
          <p:nvPr/>
        </p:nvCxnSpPr>
        <p:spPr bwMode="auto">
          <a:xfrm>
            <a:off x="946719" y="1776371"/>
            <a:ext cx="337119" cy="0"/>
          </a:xfrm>
          <a:prstGeom prst="line">
            <a:avLst/>
          </a:prstGeom>
          <a:ln>
            <a:prstDash val="sysDot"/>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5" name="Straight Connector 244">
            <a:extLst>
              <a:ext uri="{FF2B5EF4-FFF2-40B4-BE49-F238E27FC236}">
                <a16:creationId xmlns:a16="http://schemas.microsoft.com/office/drawing/2014/main" id="{7FC4F769-FFAA-FE4E-99EC-42C194C8DBFD}"/>
              </a:ext>
            </a:extLst>
          </p:cNvPr>
          <p:cNvCxnSpPr>
            <a:cxnSpLocks/>
          </p:cNvCxnSpPr>
          <p:nvPr/>
        </p:nvCxnSpPr>
        <p:spPr bwMode="auto">
          <a:xfrm>
            <a:off x="958281" y="2158484"/>
            <a:ext cx="337119" cy="0"/>
          </a:xfrm>
          <a:prstGeom prst="line">
            <a:avLst/>
          </a:prstGeom>
          <a:ln>
            <a:prstDash val="sysDot"/>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6" name="Straight Connector 245">
            <a:extLst>
              <a:ext uri="{FF2B5EF4-FFF2-40B4-BE49-F238E27FC236}">
                <a16:creationId xmlns:a16="http://schemas.microsoft.com/office/drawing/2014/main" id="{6F5CF6C3-2F2A-384F-A891-DC3685349B76}"/>
              </a:ext>
            </a:extLst>
          </p:cNvPr>
          <p:cNvCxnSpPr>
            <a:cxnSpLocks/>
          </p:cNvCxnSpPr>
          <p:nvPr/>
        </p:nvCxnSpPr>
        <p:spPr bwMode="auto">
          <a:xfrm>
            <a:off x="969843" y="2540597"/>
            <a:ext cx="337119" cy="0"/>
          </a:xfrm>
          <a:prstGeom prst="line">
            <a:avLst/>
          </a:prstGeom>
          <a:ln>
            <a:prstDash val="sysDot"/>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268" name="Rounded Rectangle 267">
            <a:extLst>
              <a:ext uri="{FF2B5EF4-FFF2-40B4-BE49-F238E27FC236}">
                <a16:creationId xmlns:a16="http://schemas.microsoft.com/office/drawing/2014/main" id="{5F8BBCA7-39F8-0649-9814-AB2DEB504DBE}"/>
              </a:ext>
            </a:extLst>
          </p:cNvPr>
          <p:cNvSpPr/>
          <p:nvPr/>
        </p:nvSpPr>
        <p:spPr bwMode="auto">
          <a:xfrm>
            <a:off x="1099119" y="2392205"/>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75" name="Rounded Rectangle 274">
            <a:extLst>
              <a:ext uri="{FF2B5EF4-FFF2-40B4-BE49-F238E27FC236}">
                <a16:creationId xmlns:a16="http://schemas.microsoft.com/office/drawing/2014/main" id="{86C1DCD6-4360-6242-8687-3994154B660C}"/>
              </a:ext>
            </a:extLst>
          </p:cNvPr>
          <p:cNvSpPr/>
          <p:nvPr/>
        </p:nvSpPr>
        <p:spPr bwMode="auto">
          <a:xfrm>
            <a:off x="1099119" y="202422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278" name="Rounded Rectangle 277">
            <a:extLst>
              <a:ext uri="{FF2B5EF4-FFF2-40B4-BE49-F238E27FC236}">
                <a16:creationId xmlns:a16="http://schemas.microsoft.com/office/drawing/2014/main" id="{EB35F507-8DCB-3543-8413-01362181EA2B}"/>
              </a:ext>
            </a:extLst>
          </p:cNvPr>
          <p:cNvSpPr/>
          <p:nvPr/>
        </p:nvSpPr>
        <p:spPr bwMode="auto">
          <a:xfrm>
            <a:off x="1099119" y="1656237"/>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Tree>
    <p:extLst>
      <p:ext uri="{BB962C8B-B14F-4D97-AF65-F5344CB8AC3E}">
        <p14:creationId xmlns:p14="http://schemas.microsoft.com/office/powerpoint/2010/main" val="1188534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3.61111E-6 -0.00154 L -0.16614 0.00185 " pathEditMode="relative" ptsTypes="AA">
                                      <p:cBhvr>
                                        <p:cTn id="6" dur="1000" fill="hold"/>
                                        <p:tgtEl>
                                          <p:spTgt spid="302"/>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5E-6 -3.20988E-6 L 0.16459 -3.20988E-6 " pathEditMode="relative" rAng="0" ptsTypes="AA">
                                      <p:cBhvr>
                                        <p:cTn id="8" dur="1000" fill="hold"/>
                                        <p:tgtEl>
                                          <p:spTgt spid="281"/>
                                        </p:tgtEl>
                                        <p:attrNameLst>
                                          <p:attrName>ppt_x</p:attrName>
                                          <p:attrName>ppt_y</p:attrName>
                                        </p:attrNameLst>
                                      </p:cBhvr>
                                      <p:rCtr x="913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2" grpId="0" animBg="1"/>
      <p:bldP spid="28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Rectangle 204">
            <a:extLst>
              <a:ext uri="{FF2B5EF4-FFF2-40B4-BE49-F238E27FC236}">
                <a16:creationId xmlns:a16="http://schemas.microsoft.com/office/drawing/2014/main" id="{70A25977-BD1B-2C4A-827B-98B029D67B2C}"/>
              </a:ext>
            </a:extLst>
          </p:cNvPr>
          <p:cNvSpPr/>
          <p:nvPr/>
        </p:nvSpPr>
        <p:spPr bwMode="auto">
          <a:xfrm>
            <a:off x="2309086" y="2089130"/>
            <a:ext cx="4366140" cy="2267017"/>
          </a:xfrm>
          <a:prstGeom prst="rect">
            <a:avLst/>
          </a:prstGeom>
          <a:solidFill>
            <a:srgbClr val="92D050">
              <a:alpha val="12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2" name="Title 1">
            <a:extLst>
              <a:ext uri="{FF2B5EF4-FFF2-40B4-BE49-F238E27FC236}">
                <a16:creationId xmlns:a16="http://schemas.microsoft.com/office/drawing/2014/main" id="{7954FC7E-6594-804B-8FD2-A1B54F9E3B36}"/>
              </a:ext>
            </a:extLst>
          </p:cNvPr>
          <p:cNvSpPr>
            <a:spLocks noGrp="1"/>
          </p:cNvSpPr>
          <p:nvPr>
            <p:ph type="title"/>
          </p:nvPr>
        </p:nvSpPr>
        <p:spPr>
          <a:xfrm>
            <a:off x="473803" y="-95250"/>
            <a:ext cx="8229600" cy="857250"/>
          </a:xfrm>
        </p:spPr>
        <p:txBody>
          <a:bodyPr/>
          <a:lstStyle/>
          <a:p>
            <a:r>
              <a:rPr lang="en-US" dirty="0"/>
              <a:t>VMs using their own IP addresses</a:t>
            </a:r>
          </a:p>
        </p:txBody>
      </p:sp>
      <p:sp>
        <p:nvSpPr>
          <p:cNvPr id="4" name="Slide Number Placeholder 3">
            <a:extLst>
              <a:ext uri="{FF2B5EF4-FFF2-40B4-BE49-F238E27FC236}">
                <a16:creationId xmlns:a16="http://schemas.microsoft.com/office/drawing/2014/main" id="{09924221-DAB4-A449-8AA3-BDCC2BB8D1E3}"/>
              </a:ext>
            </a:extLst>
          </p:cNvPr>
          <p:cNvSpPr>
            <a:spLocks noGrp="1"/>
          </p:cNvSpPr>
          <p:nvPr>
            <p:ph type="sldNum" sz="quarter" idx="10"/>
          </p:nvPr>
        </p:nvSpPr>
        <p:spPr/>
        <p:txBody>
          <a:bodyPr/>
          <a:lstStyle/>
          <a:p>
            <a:fld id="{5328B5F4-9676-1D47-98AA-AF6FFDAECEFB}" type="slidenum">
              <a:rPr lang="en-US" altLang="en-US" smtClean="0"/>
              <a:pPr/>
              <a:t>22</a:t>
            </a:fld>
            <a:endParaRPr lang="en-US" altLang="en-US"/>
          </a:p>
        </p:txBody>
      </p:sp>
      <p:sp>
        <p:nvSpPr>
          <p:cNvPr id="124" name="Rectangle 123">
            <a:extLst>
              <a:ext uri="{FF2B5EF4-FFF2-40B4-BE49-F238E27FC236}">
                <a16:creationId xmlns:a16="http://schemas.microsoft.com/office/drawing/2014/main" id="{AF3CE58B-8D4F-494D-9D54-ABA733E81694}"/>
              </a:ext>
            </a:extLst>
          </p:cNvPr>
          <p:cNvSpPr/>
          <p:nvPr/>
        </p:nvSpPr>
        <p:spPr>
          <a:xfrm>
            <a:off x="2253180" y="4042963"/>
            <a:ext cx="920445" cy="253916"/>
          </a:xfrm>
          <a:prstGeom prst="rect">
            <a:avLst/>
          </a:prstGeom>
        </p:spPr>
        <p:txBody>
          <a:bodyPr wrap="none">
            <a:spAutoFit/>
          </a:bodyPr>
          <a:lstStyle/>
          <a:p>
            <a:r>
              <a:rPr lang="en-US" sz="1050" dirty="0">
                <a:solidFill>
                  <a:srgbClr val="000000"/>
                </a:solidFill>
                <a:latin typeface="Menlo" panose="020B0609030804020204" pitchFamily="49" charset="0"/>
              </a:rPr>
              <a:t>192.5.0.2</a:t>
            </a:r>
          </a:p>
        </p:txBody>
      </p:sp>
      <p:sp>
        <p:nvSpPr>
          <p:cNvPr id="125" name="Rectangle 124">
            <a:extLst>
              <a:ext uri="{FF2B5EF4-FFF2-40B4-BE49-F238E27FC236}">
                <a16:creationId xmlns:a16="http://schemas.microsoft.com/office/drawing/2014/main" id="{E63648A7-932B-3147-BF75-2F645857E9F4}"/>
              </a:ext>
            </a:extLst>
          </p:cNvPr>
          <p:cNvSpPr/>
          <p:nvPr/>
        </p:nvSpPr>
        <p:spPr>
          <a:xfrm>
            <a:off x="2309086" y="2259800"/>
            <a:ext cx="920445" cy="253916"/>
          </a:xfrm>
          <a:prstGeom prst="rect">
            <a:avLst/>
          </a:prstGeom>
        </p:spPr>
        <p:txBody>
          <a:bodyPr wrap="none">
            <a:spAutoFit/>
          </a:bodyPr>
          <a:lstStyle/>
          <a:p>
            <a:r>
              <a:rPr lang="en-US" sz="1050" dirty="0">
                <a:solidFill>
                  <a:srgbClr val="000000"/>
                </a:solidFill>
                <a:latin typeface="Menlo" panose="020B0609030804020204" pitchFamily="49" charset="0"/>
              </a:rPr>
              <a:t>192.5.0.1</a:t>
            </a:r>
          </a:p>
        </p:txBody>
      </p:sp>
      <p:sp>
        <p:nvSpPr>
          <p:cNvPr id="146" name="Rectangle 145">
            <a:extLst>
              <a:ext uri="{FF2B5EF4-FFF2-40B4-BE49-F238E27FC236}">
                <a16:creationId xmlns:a16="http://schemas.microsoft.com/office/drawing/2014/main" id="{3F005E3F-2843-FA4D-A107-88B765B8B3D1}"/>
              </a:ext>
            </a:extLst>
          </p:cNvPr>
          <p:cNvSpPr/>
          <p:nvPr/>
        </p:nvSpPr>
        <p:spPr>
          <a:xfrm>
            <a:off x="5614742" y="2284297"/>
            <a:ext cx="920445" cy="253916"/>
          </a:xfrm>
          <a:prstGeom prst="rect">
            <a:avLst/>
          </a:prstGeom>
        </p:spPr>
        <p:txBody>
          <a:bodyPr wrap="none">
            <a:spAutoFit/>
          </a:bodyPr>
          <a:lstStyle/>
          <a:p>
            <a:r>
              <a:rPr lang="en-US" sz="1050" dirty="0">
                <a:solidFill>
                  <a:srgbClr val="000000"/>
                </a:solidFill>
                <a:latin typeface="Menlo" panose="020B0609030804020204" pitchFamily="49" charset="0"/>
              </a:rPr>
              <a:t>192.5.0.3</a:t>
            </a:r>
          </a:p>
        </p:txBody>
      </p:sp>
      <p:sp>
        <p:nvSpPr>
          <p:cNvPr id="147" name="Rectangle 146">
            <a:extLst>
              <a:ext uri="{FF2B5EF4-FFF2-40B4-BE49-F238E27FC236}">
                <a16:creationId xmlns:a16="http://schemas.microsoft.com/office/drawing/2014/main" id="{0F95276D-F953-FE44-8D8D-BC8BB27F7B65}"/>
              </a:ext>
            </a:extLst>
          </p:cNvPr>
          <p:cNvSpPr/>
          <p:nvPr/>
        </p:nvSpPr>
        <p:spPr>
          <a:xfrm>
            <a:off x="5657383" y="4038607"/>
            <a:ext cx="920445" cy="253916"/>
          </a:xfrm>
          <a:prstGeom prst="rect">
            <a:avLst/>
          </a:prstGeom>
        </p:spPr>
        <p:txBody>
          <a:bodyPr wrap="none">
            <a:spAutoFit/>
          </a:bodyPr>
          <a:lstStyle/>
          <a:p>
            <a:r>
              <a:rPr lang="en-US" sz="1050" dirty="0">
                <a:solidFill>
                  <a:srgbClr val="000000"/>
                </a:solidFill>
                <a:latin typeface="Menlo" panose="020B0609030804020204" pitchFamily="49" charset="0"/>
              </a:rPr>
              <a:t>192.5.0.4</a:t>
            </a:r>
          </a:p>
        </p:txBody>
      </p:sp>
      <p:grpSp>
        <p:nvGrpSpPr>
          <p:cNvPr id="22" name="Group 21">
            <a:extLst>
              <a:ext uri="{FF2B5EF4-FFF2-40B4-BE49-F238E27FC236}">
                <a16:creationId xmlns:a16="http://schemas.microsoft.com/office/drawing/2014/main" id="{638BEC1A-66F9-2346-8B55-8D4849CD5B07}"/>
              </a:ext>
            </a:extLst>
          </p:cNvPr>
          <p:cNvGrpSpPr/>
          <p:nvPr/>
        </p:nvGrpSpPr>
        <p:grpSpPr>
          <a:xfrm>
            <a:off x="5984043" y="1451156"/>
            <a:ext cx="2581081" cy="1084497"/>
            <a:chOff x="6449004" y="1664521"/>
            <a:chExt cx="2581081" cy="1084497"/>
          </a:xfrm>
        </p:grpSpPr>
        <p:sp>
          <p:nvSpPr>
            <p:cNvPr id="57" name="Rounded Rectangle 56">
              <a:extLst>
                <a:ext uri="{FF2B5EF4-FFF2-40B4-BE49-F238E27FC236}">
                  <a16:creationId xmlns:a16="http://schemas.microsoft.com/office/drawing/2014/main" id="{565E3FAA-D7C5-6842-8F3F-CC47B8F8388B}"/>
                </a:ext>
              </a:extLst>
            </p:cNvPr>
            <p:cNvSpPr/>
            <p:nvPr/>
          </p:nvSpPr>
          <p:spPr bwMode="auto">
            <a:xfrm>
              <a:off x="7159412" y="1664521"/>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58" name="Rounded Rectangle 57">
              <a:extLst>
                <a:ext uri="{FF2B5EF4-FFF2-40B4-BE49-F238E27FC236}">
                  <a16:creationId xmlns:a16="http://schemas.microsoft.com/office/drawing/2014/main" id="{CC09DEF4-6040-6744-B831-E8B6343DF4CB}"/>
                </a:ext>
              </a:extLst>
            </p:cNvPr>
            <p:cNvSpPr/>
            <p:nvPr/>
          </p:nvSpPr>
          <p:spPr bwMode="auto">
            <a:xfrm>
              <a:off x="7488508" y="166452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59" name="Rounded Rectangle 58">
              <a:extLst>
                <a:ext uri="{FF2B5EF4-FFF2-40B4-BE49-F238E27FC236}">
                  <a16:creationId xmlns:a16="http://schemas.microsoft.com/office/drawing/2014/main" id="{794AF19D-E111-EA48-8260-B8531CD3D96B}"/>
                </a:ext>
              </a:extLst>
            </p:cNvPr>
            <p:cNvSpPr/>
            <p:nvPr/>
          </p:nvSpPr>
          <p:spPr bwMode="auto">
            <a:xfrm>
              <a:off x="7817604" y="1664521"/>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cxnSp>
          <p:nvCxnSpPr>
            <p:cNvPr id="63" name="Straight Connector 62">
              <a:extLst>
                <a:ext uri="{FF2B5EF4-FFF2-40B4-BE49-F238E27FC236}">
                  <a16:creationId xmlns:a16="http://schemas.microsoft.com/office/drawing/2014/main" id="{AB687E23-24B1-D64F-86B7-AD1FE2B6C85B}"/>
                </a:ext>
              </a:extLst>
            </p:cNvPr>
            <p:cNvCxnSpPr>
              <a:cxnSpLocks/>
              <a:stCxn id="57" idx="2"/>
            </p:cNvCxnSpPr>
            <p:nvPr/>
          </p:nvCxnSpPr>
          <p:spPr bwMode="auto">
            <a:xfrm>
              <a:off x="7311812" y="1969321"/>
              <a:ext cx="160692"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64" name="Straight Connector 63">
              <a:extLst>
                <a:ext uri="{FF2B5EF4-FFF2-40B4-BE49-F238E27FC236}">
                  <a16:creationId xmlns:a16="http://schemas.microsoft.com/office/drawing/2014/main" id="{ABE5F311-6F09-164A-AAE8-D95E66BC47B2}"/>
                </a:ext>
              </a:extLst>
            </p:cNvPr>
            <p:cNvCxnSpPr>
              <a:cxnSpLocks/>
              <a:stCxn id="58" idx="2"/>
            </p:cNvCxnSpPr>
            <p:nvPr/>
          </p:nvCxnSpPr>
          <p:spPr bwMode="auto">
            <a:xfrm flipH="1">
              <a:off x="7633197" y="1969321"/>
              <a:ext cx="7711" cy="227012"/>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65" name="Straight Connector 64">
              <a:extLst>
                <a:ext uri="{FF2B5EF4-FFF2-40B4-BE49-F238E27FC236}">
                  <a16:creationId xmlns:a16="http://schemas.microsoft.com/office/drawing/2014/main" id="{E5504116-17E5-2840-86FC-AC766B6FEFA8}"/>
                </a:ext>
              </a:extLst>
            </p:cNvPr>
            <p:cNvCxnSpPr>
              <a:cxnSpLocks/>
              <a:stCxn id="59" idx="2"/>
            </p:cNvCxnSpPr>
            <p:nvPr/>
          </p:nvCxnSpPr>
          <p:spPr bwMode="auto">
            <a:xfrm flipH="1">
              <a:off x="7817604" y="1969321"/>
              <a:ext cx="152400"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grpSp>
          <p:nvGrpSpPr>
            <p:cNvPr id="14" name="Group 13">
              <a:extLst>
                <a:ext uri="{FF2B5EF4-FFF2-40B4-BE49-F238E27FC236}">
                  <a16:creationId xmlns:a16="http://schemas.microsoft.com/office/drawing/2014/main" id="{7F6C05BA-5DCC-3E44-9162-F7D35AFBBA68}"/>
                </a:ext>
              </a:extLst>
            </p:cNvPr>
            <p:cNvGrpSpPr/>
            <p:nvPr/>
          </p:nvGrpSpPr>
          <p:grpSpPr>
            <a:xfrm>
              <a:off x="6938508" y="2198017"/>
              <a:ext cx="1273968" cy="551001"/>
              <a:chOff x="7159412" y="2369212"/>
              <a:chExt cx="1273968" cy="551001"/>
            </a:xfrm>
          </p:grpSpPr>
          <p:sp>
            <p:nvSpPr>
              <p:cNvPr id="13" name="Cube 12">
                <a:extLst>
                  <a:ext uri="{FF2B5EF4-FFF2-40B4-BE49-F238E27FC236}">
                    <a16:creationId xmlns:a16="http://schemas.microsoft.com/office/drawing/2014/main" id="{3FCA57DF-4F56-4D4E-977A-D6FF72A1EF13}"/>
                  </a:ext>
                </a:extLst>
              </p:cNvPr>
              <p:cNvSpPr/>
              <p:nvPr/>
            </p:nvSpPr>
            <p:spPr bwMode="auto">
              <a:xfrm>
                <a:off x="7159412" y="2369212"/>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7" name="Straight Connector 16">
                <a:extLst>
                  <a:ext uri="{FF2B5EF4-FFF2-40B4-BE49-F238E27FC236}">
                    <a16:creationId xmlns:a16="http://schemas.microsoft.com/office/drawing/2014/main" id="{5FCC76D2-220B-4744-9BE6-9641EAD23519}"/>
                  </a:ext>
                </a:extLst>
              </p:cNvPr>
              <p:cNvCxnSpPr/>
              <p:nvPr/>
            </p:nvCxnSpPr>
            <p:spPr bwMode="auto">
              <a:xfrm>
                <a:off x="7767402" y="2815233"/>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52" name="Straight Connector 51">
                <a:extLst>
                  <a:ext uri="{FF2B5EF4-FFF2-40B4-BE49-F238E27FC236}">
                    <a16:creationId xmlns:a16="http://schemas.microsoft.com/office/drawing/2014/main" id="{5D888D47-C826-8F46-BC01-5C7CBC62ACF8}"/>
                  </a:ext>
                </a:extLst>
              </p:cNvPr>
              <p:cNvCxnSpPr/>
              <p:nvPr/>
            </p:nvCxnSpPr>
            <p:spPr bwMode="auto">
              <a:xfrm>
                <a:off x="7767402" y="2891433"/>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53" name="Straight Connector 52">
                <a:extLst>
                  <a:ext uri="{FF2B5EF4-FFF2-40B4-BE49-F238E27FC236}">
                    <a16:creationId xmlns:a16="http://schemas.microsoft.com/office/drawing/2014/main" id="{C32F984E-8210-FD45-96A5-7BA0E638073E}"/>
                  </a:ext>
                </a:extLst>
              </p:cNvPr>
              <p:cNvCxnSpPr/>
              <p:nvPr/>
            </p:nvCxnSpPr>
            <p:spPr bwMode="auto">
              <a:xfrm>
                <a:off x="7767402" y="2739033"/>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sp>
          <p:nvSpPr>
            <p:cNvPr id="127" name="Rectangle 126">
              <a:extLst>
                <a:ext uri="{FF2B5EF4-FFF2-40B4-BE49-F238E27FC236}">
                  <a16:creationId xmlns:a16="http://schemas.microsoft.com/office/drawing/2014/main" id="{1A648231-05FE-FE40-B0AA-C7A72253664C}"/>
                </a:ext>
              </a:extLst>
            </p:cNvPr>
            <p:cNvSpPr/>
            <p:nvPr/>
          </p:nvSpPr>
          <p:spPr>
            <a:xfrm>
              <a:off x="7949340" y="1942625"/>
              <a:ext cx="1080745" cy="230832"/>
            </a:xfrm>
            <a:prstGeom prst="rect">
              <a:avLst/>
            </a:prstGeom>
          </p:spPr>
          <p:txBody>
            <a:bodyPr wrap="none">
              <a:spAutoFit/>
            </a:bodyPr>
            <a:lstStyle/>
            <a:p>
              <a:r>
                <a:rPr lang="en-US" sz="900" dirty="0">
                  <a:solidFill>
                    <a:srgbClr val="00B0F0"/>
                  </a:solidFill>
                  <a:latin typeface="Menlo" panose="020B0609030804020204" pitchFamily="49" charset="0"/>
                </a:rPr>
                <a:t>171.64.74.157</a:t>
              </a:r>
            </a:p>
          </p:txBody>
        </p:sp>
        <p:sp>
          <p:nvSpPr>
            <p:cNvPr id="128" name="Oval 127">
              <a:extLst>
                <a:ext uri="{FF2B5EF4-FFF2-40B4-BE49-F238E27FC236}">
                  <a16:creationId xmlns:a16="http://schemas.microsoft.com/office/drawing/2014/main" id="{4341F1E7-E9A0-E643-B6AA-584747F0DCC5}"/>
                </a:ext>
              </a:extLst>
            </p:cNvPr>
            <p:cNvSpPr/>
            <p:nvPr/>
          </p:nvSpPr>
          <p:spPr bwMode="auto">
            <a:xfrm>
              <a:off x="7823055" y="2022284"/>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48" name="Rectangle 147">
              <a:extLst>
                <a:ext uri="{FF2B5EF4-FFF2-40B4-BE49-F238E27FC236}">
                  <a16:creationId xmlns:a16="http://schemas.microsoft.com/office/drawing/2014/main" id="{045003B9-7BD7-F648-B95B-B83AFEBFB6CC}"/>
                </a:ext>
              </a:extLst>
            </p:cNvPr>
            <p:cNvSpPr/>
            <p:nvPr/>
          </p:nvSpPr>
          <p:spPr>
            <a:xfrm>
              <a:off x="6449004" y="1947250"/>
              <a:ext cx="873957" cy="230832"/>
            </a:xfrm>
            <a:prstGeom prst="rect">
              <a:avLst/>
            </a:prstGeom>
          </p:spPr>
          <p:txBody>
            <a:bodyPr wrap="none">
              <a:spAutoFit/>
            </a:bodyPr>
            <a:lstStyle/>
            <a:p>
              <a:r>
                <a:rPr lang="en-US" sz="900" dirty="0">
                  <a:solidFill>
                    <a:srgbClr val="FFC000"/>
                  </a:solidFill>
                  <a:latin typeface="Menlo" panose="020B0609030804020204" pitchFamily="49" charset="0"/>
                </a:rPr>
                <a:t>128.30.2.2</a:t>
              </a:r>
            </a:p>
          </p:txBody>
        </p:sp>
        <p:sp>
          <p:nvSpPr>
            <p:cNvPr id="149" name="Oval 148">
              <a:extLst>
                <a:ext uri="{FF2B5EF4-FFF2-40B4-BE49-F238E27FC236}">
                  <a16:creationId xmlns:a16="http://schemas.microsoft.com/office/drawing/2014/main" id="{FA2C8C64-815B-4D4C-8D35-E9DBC87E3974}"/>
                </a:ext>
              </a:extLst>
            </p:cNvPr>
            <p:cNvSpPr/>
            <p:nvPr/>
          </p:nvSpPr>
          <p:spPr bwMode="auto">
            <a:xfrm>
              <a:off x="7266707" y="2020469"/>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nvGrpSpPr>
          <p:cNvPr id="18" name="Group 17">
            <a:extLst>
              <a:ext uri="{FF2B5EF4-FFF2-40B4-BE49-F238E27FC236}">
                <a16:creationId xmlns:a16="http://schemas.microsoft.com/office/drawing/2014/main" id="{79AA79EC-36A8-D443-8BA7-5612098D8576}"/>
              </a:ext>
            </a:extLst>
          </p:cNvPr>
          <p:cNvGrpSpPr/>
          <p:nvPr/>
        </p:nvGrpSpPr>
        <p:grpSpPr>
          <a:xfrm>
            <a:off x="609600" y="3294103"/>
            <a:ext cx="2679498" cy="1084401"/>
            <a:chOff x="373441" y="3870571"/>
            <a:chExt cx="2679498" cy="1084401"/>
          </a:xfrm>
        </p:grpSpPr>
        <p:sp>
          <p:nvSpPr>
            <p:cNvPr id="99" name="Cube 98">
              <a:extLst>
                <a:ext uri="{FF2B5EF4-FFF2-40B4-BE49-F238E27FC236}">
                  <a16:creationId xmlns:a16="http://schemas.microsoft.com/office/drawing/2014/main" id="{3177BB26-031B-814C-8FF9-6E3D54BA072D}"/>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01" name="Rounded Rectangle 100">
              <a:extLst>
                <a:ext uri="{FF2B5EF4-FFF2-40B4-BE49-F238E27FC236}">
                  <a16:creationId xmlns:a16="http://schemas.microsoft.com/office/drawing/2014/main" id="{BCBE5BD7-54E7-3345-8BDC-E097CC45C742}"/>
                </a:ext>
              </a:extLst>
            </p:cNvPr>
            <p:cNvSpPr/>
            <p:nvPr/>
          </p:nvSpPr>
          <p:spPr bwMode="auto">
            <a:xfrm>
              <a:off x="1125659" y="3870571"/>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102" name="Rounded Rectangle 101">
              <a:extLst>
                <a:ext uri="{FF2B5EF4-FFF2-40B4-BE49-F238E27FC236}">
                  <a16:creationId xmlns:a16="http://schemas.microsoft.com/office/drawing/2014/main" id="{D26ED029-5DDD-104A-B3C2-2CCE8F2B7F9D}"/>
                </a:ext>
              </a:extLst>
            </p:cNvPr>
            <p:cNvSpPr/>
            <p:nvPr/>
          </p:nvSpPr>
          <p:spPr bwMode="auto">
            <a:xfrm>
              <a:off x="1454755" y="387057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cxnSp>
          <p:nvCxnSpPr>
            <p:cNvPr id="106" name="Straight Connector 105">
              <a:extLst>
                <a:ext uri="{FF2B5EF4-FFF2-40B4-BE49-F238E27FC236}">
                  <a16:creationId xmlns:a16="http://schemas.microsoft.com/office/drawing/2014/main" id="{816AAB38-B5D6-5C47-B25F-49680C6C938D}"/>
                </a:ext>
              </a:extLst>
            </p:cNvPr>
            <p:cNvCxnSpPr>
              <a:cxnSpLocks/>
              <a:stCxn id="101" idx="2"/>
            </p:cNvCxnSpPr>
            <p:nvPr/>
          </p:nvCxnSpPr>
          <p:spPr bwMode="auto">
            <a:xfrm>
              <a:off x="1278059" y="4175371"/>
              <a:ext cx="160692"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107" name="Straight Connector 106">
              <a:extLst>
                <a:ext uri="{FF2B5EF4-FFF2-40B4-BE49-F238E27FC236}">
                  <a16:creationId xmlns:a16="http://schemas.microsoft.com/office/drawing/2014/main" id="{9EE6C7E0-3822-DC46-9FFB-EA1F6F6BC084}"/>
                </a:ext>
              </a:extLst>
            </p:cNvPr>
            <p:cNvCxnSpPr>
              <a:cxnSpLocks/>
              <a:stCxn id="102" idx="2"/>
            </p:cNvCxnSpPr>
            <p:nvPr/>
          </p:nvCxnSpPr>
          <p:spPr bwMode="auto">
            <a:xfrm flipH="1">
              <a:off x="1599444" y="4175371"/>
              <a:ext cx="7711" cy="227012"/>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109" name="Straight Connector 108">
              <a:extLst>
                <a:ext uri="{FF2B5EF4-FFF2-40B4-BE49-F238E27FC236}">
                  <a16:creationId xmlns:a16="http://schemas.microsoft.com/office/drawing/2014/main" id="{4D5CEAE5-A45A-C940-BAB0-82C7C039284E}"/>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10" name="Straight Connector 109">
              <a:extLst>
                <a:ext uri="{FF2B5EF4-FFF2-40B4-BE49-F238E27FC236}">
                  <a16:creationId xmlns:a16="http://schemas.microsoft.com/office/drawing/2014/main" id="{669CDDF4-3B44-FA49-A9CF-4B0AB7F1531A}"/>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11" name="Straight Connector 110">
              <a:extLst>
                <a:ext uri="{FF2B5EF4-FFF2-40B4-BE49-F238E27FC236}">
                  <a16:creationId xmlns:a16="http://schemas.microsoft.com/office/drawing/2014/main" id="{373D4CC0-7049-044C-B657-697192E20AED}"/>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08" name="Straight Connector 107">
              <a:extLst>
                <a:ext uri="{FF2B5EF4-FFF2-40B4-BE49-F238E27FC236}">
                  <a16:creationId xmlns:a16="http://schemas.microsoft.com/office/drawing/2014/main" id="{F16540DE-18C8-6E48-9E8C-C6AA6B2769D4}"/>
                </a:ext>
              </a:extLst>
            </p:cNvPr>
            <p:cNvCxnSpPr>
              <a:cxnSpLocks/>
              <a:stCxn id="103" idx="2"/>
            </p:cNvCxnSpPr>
            <p:nvPr/>
          </p:nvCxnSpPr>
          <p:spPr bwMode="auto">
            <a:xfrm flipH="1">
              <a:off x="1783851" y="4175371"/>
              <a:ext cx="152400"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sp>
          <p:nvSpPr>
            <p:cNvPr id="131" name="Rectangle 130">
              <a:extLst>
                <a:ext uri="{FF2B5EF4-FFF2-40B4-BE49-F238E27FC236}">
                  <a16:creationId xmlns:a16="http://schemas.microsoft.com/office/drawing/2014/main" id="{1C89272E-F450-5D40-8A72-352BC1409C31}"/>
                </a:ext>
              </a:extLst>
            </p:cNvPr>
            <p:cNvSpPr/>
            <p:nvPr/>
          </p:nvSpPr>
          <p:spPr>
            <a:xfrm>
              <a:off x="1972194" y="4161913"/>
              <a:ext cx="1080745" cy="230832"/>
            </a:xfrm>
            <a:prstGeom prst="rect">
              <a:avLst/>
            </a:prstGeom>
            <a:solidFill>
              <a:schemeClr val="bg1"/>
            </a:solidFill>
          </p:spPr>
          <p:txBody>
            <a:bodyPr wrap="none">
              <a:spAutoFit/>
            </a:bodyPr>
            <a:lstStyle/>
            <a:p>
              <a:r>
                <a:rPr lang="en-US" sz="900" dirty="0">
                  <a:solidFill>
                    <a:srgbClr val="00B0F0"/>
                  </a:solidFill>
                  <a:latin typeface="Menlo" panose="020B0609030804020204" pitchFamily="49" charset="0"/>
                </a:rPr>
                <a:t>171.64.74.156</a:t>
              </a:r>
            </a:p>
          </p:txBody>
        </p:sp>
        <p:sp>
          <p:nvSpPr>
            <p:cNvPr id="132" name="Oval 131">
              <a:extLst>
                <a:ext uri="{FF2B5EF4-FFF2-40B4-BE49-F238E27FC236}">
                  <a16:creationId xmlns:a16="http://schemas.microsoft.com/office/drawing/2014/main" id="{68391C79-5273-5443-A8F4-CD24E7D7D8B6}"/>
                </a:ext>
              </a:extLst>
            </p:cNvPr>
            <p:cNvSpPr/>
            <p:nvPr/>
          </p:nvSpPr>
          <p:spPr bwMode="auto">
            <a:xfrm>
              <a:off x="1796107" y="4225422"/>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03" name="Rounded Rectangle 102">
              <a:extLst>
                <a:ext uri="{FF2B5EF4-FFF2-40B4-BE49-F238E27FC236}">
                  <a16:creationId xmlns:a16="http://schemas.microsoft.com/office/drawing/2014/main" id="{03211A96-B96D-DF43-A53C-5592B9CBB51E}"/>
                </a:ext>
              </a:extLst>
            </p:cNvPr>
            <p:cNvSpPr/>
            <p:nvPr/>
          </p:nvSpPr>
          <p:spPr bwMode="auto">
            <a:xfrm>
              <a:off x="1783851" y="3870571"/>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sp>
          <p:nvSpPr>
            <p:cNvPr id="150" name="Rectangle 149">
              <a:extLst>
                <a:ext uri="{FF2B5EF4-FFF2-40B4-BE49-F238E27FC236}">
                  <a16:creationId xmlns:a16="http://schemas.microsoft.com/office/drawing/2014/main" id="{FD3DC1C8-1B68-8D4B-99CA-215E9482B5FB}"/>
                </a:ext>
              </a:extLst>
            </p:cNvPr>
            <p:cNvSpPr/>
            <p:nvPr/>
          </p:nvSpPr>
          <p:spPr>
            <a:xfrm>
              <a:off x="373441" y="4213734"/>
              <a:ext cx="873957" cy="230832"/>
            </a:xfrm>
            <a:prstGeom prst="rect">
              <a:avLst/>
            </a:prstGeom>
          </p:spPr>
          <p:txBody>
            <a:bodyPr wrap="none">
              <a:spAutoFit/>
            </a:bodyPr>
            <a:lstStyle/>
            <a:p>
              <a:r>
                <a:rPr lang="en-US" sz="900" dirty="0">
                  <a:solidFill>
                    <a:srgbClr val="FFC000"/>
                  </a:solidFill>
                  <a:latin typeface="Menlo" panose="020B0609030804020204" pitchFamily="49" charset="0"/>
                </a:rPr>
                <a:t>128.30.2.3</a:t>
              </a:r>
            </a:p>
          </p:txBody>
        </p:sp>
        <p:sp>
          <p:nvSpPr>
            <p:cNvPr id="151" name="Oval 150">
              <a:extLst>
                <a:ext uri="{FF2B5EF4-FFF2-40B4-BE49-F238E27FC236}">
                  <a16:creationId xmlns:a16="http://schemas.microsoft.com/office/drawing/2014/main" id="{B6CC8045-068A-7A43-9C6D-A7B53FBC8E9B}"/>
                </a:ext>
              </a:extLst>
            </p:cNvPr>
            <p:cNvSpPr/>
            <p:nvPr/>
          </p:nvSpPr>
          <p:spPr bwMode="auto">
            <a:xfrm>
              <a:off x="1223079" y="4223905"/>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nvGrpSpPr>
          <p:cNvPr id="21" name="Group 20">
            <a:extLst>
              <a:ext uri="{FF2B5EF4-FFF2-40B4-BE49-F238E27FC236}">
                <a16:creationId xmlns:a16="http://schemas.microsoft.com/office/drawing/2014/main" id="{83C81257-8F9B-D542-922C-B1D31593A3B3}"/>
              </a:ext>
            </a:extLst>
          </p:cNvPr>
          <p:cNvGrpSpPr/>
          <p:nvPr/>
        </p:nvGrpSpPr>
        <p:grpSpPr>
          <a:xfrm>
            <a:off x="650043" y="1487264"/>
            <a:ext cx="2641995" cy="1077169"/>
            <a:chOff x="351801" y="1646981"/>
            <a:chExt cx="2641995" cy="1077169"/>
          </a:xfrm>
        </p:grpSpPr>
        <p:sp>
          <p:nvSpPr>
            <p:cNvPr id="87" name="Rounded Rectangle 86">
              <a:extLst>
                <a:ext uri="{FF2B5EF4-FFF2-40B4-BE49-F238E27FC236}">
                  <a16:creationId xmlns:a16="http://schemas.microsoft.com/office/drawing/2014/main" id="{036B060D-74E5-3B49-9C0F-3E2861430785}"/>
                </a:ext>
              </a:extLst>
            </p:cNvPr>
            <p:cNvSpPr/>
            <p:nvPr/>
          </p:nvSpPr>
          <p:spPr bwMode="auto">
            <a:xfrm>
              <a:off x="1101363" y="1646981"/>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88" name="Rounded Rectangle 87">
              <a:extLst>
                <a:ext uri="{FF2B5EF4-FFF2-40B4-BE49-F238E27FC236}">
                  <a16:creationId xmlns:a16="http://schemas.microsoft.com/office/drawing/2014/main" id="{654A792E-6C49-4347-9540-B1EE0A8773B8}"/>
                </a:ext>
              </a:extLst>
            </p:cNvPr>
            <p:cNvSpPr/>
            <p:nvPr/>
          </p:nvSpPr>
          <p:spPr bwMode="auto">
            <a:xfrm>
              <a:off x="1430459" y="164698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89" name="Rounded Rectangle 88">
              <a:extLst>
                <a:ext uri="{FF2B5EF4-FFF2-40B4-BE49-F238E27FC236}">
                  <a16:creationId xmlns:a16="http://schemas.microsoft.com/office/drawing/2014/main" id="{FA435730-1757-FE46-8DE2-CC3D5A454998}"/>
                </a:ext>
              </a:extLst>
            </p:cNvPr>
            <p:cNvSpPr/>
            <p:nvPr/>
          </p:nvSpPr>
          <p:spPr bwMode="auto">
            <a:xfrm>
              <a:off x="1759555" y="1646981"/>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cxnSp>
          <p:nvCxnSpPr>
            <p:cNvPr id="92" name="Straight Connector 91">
              <a:extLst>
                <a:ext uri="{FF2B5EF4-FFF2-40B4-BE49-F238E27FC236}">
                  <a16:creationId xmlns:a16="http://schemas.microsoft.com/office/drawing/2014/main" id="{F7DD7917-F588-A345-AA78-041FEEB77BAD}"/>
                </a:ext>
              </a:extLst>
            </p:cNvPr>
            <p:cNvCxnSpPr>
              <a:cxnSpLocks/>
              <a:stCxn id="87" idx="2"/>
            </p:cNvCxnSpPr>
            <p:nvPr/>
          </p:nvCxnSpPr>
          <p:spPr bwMode="auto">
            <a:xfrm>
              <a:off x="1253763" y="1951781"/>
              <a:ext cx="160692"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93" name="Straight Connector 92">
              <a:extLst>
                <a:ext uri="{FF2B5EF4-FFF2-40B4-BE49-F238E27FC236}">
                  <a16:creationId xmlns:a16="http://schemas.microsoft.com/office/drawing/2014/main" id="{1BA333BE-2FD2-FC4C-A873-FB60CCD5EE61}"/>
                </a:ext>
              </a:extLst>
            </p:cNvPr>
            <p:cNvCxnSpPr>
              <a:cxnSpLocks/>
              <a:stCxn id="88" idx="2"/>
            </p:cNvCxnSpPr>
            <p:nvPr/>
          </p:nvCxnSpPr>
          <p:spPr bwMode="auto">
            <a:xfrm flipH="1">
              <a:off x="1575148" y="1951781"/>
              <a:ext cx="7711" cy="227012"/>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94" name="Straight Connector 93">
              <a:extLst>
                <a:ext uri="{FF2B5EF4-FFF2-40B4-BE49-F238E27FC236}">
                  <a16:creationId xmlns:a16="http://schemas.microsoft.com/office/drawing/2014/main" id="{53870507-65D3-3347-99F2-11D3B65AEB31}"/>
                </a:ext>
              </a:extLst>
            </p:cNvPr>
            <p:cNvCxnSpPr>
              <a:cxnSpLocks/>
              <a:stCxn id="89" idx="2"/>
            </p:cNvCxnSpPr>
            <p:nvPr/>
          </p:nvCxnSpPr>
          <p:spPr bwMode="auto">
            <a:xfrm flipH="1">
              <a:off x="1759555" y="1951781"/>
              <a:ext cx="152400"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grpSp>
          <p:nvGrpSpPr>
            <p:cNvPr id="12" name="Group 11">
              <a:extLst>
                <a:ext uri="{FF2B5EF4-FFF2-40B4-BE49-F238E27FC236}">
                  <a16:creationId xmlns:a16="http://schemas.microsoft.com/office/drawing/2014/main" id="{2100FD6C-16E3-A246-950C-551131F2581B}"/>
                </a:ext>
              </a:extLst>
            </p:cNvPr>
            <p:cNvGrpSpPr/>
            <p:nvPr/>
          </p:nvGrpSpPr>
          <p:grpSpPr>
            <a:xfrm>
              <a:off x="838200" y="2173149"/>
              <a:ext cx="1273968" cy="551001"/>
              <a:chOff x="838200" y="2173149"/>
              <a:chExt cx="1273968" cy="551001"/>
            </a:xfrm>
          </p:grpSpPr>
          <p:sp>
            <p:nvSpPr>
              <p:cNvPr id="85" name="Cube 84">
                <a:extLst>
                  <a:ext uri="{FF2B5EF4-FFF2-40B4-BE49-F238E27FC236}">
                    <a16:creationId xmlns:a16="http://schemas.microsoft.com/office/drawing/2014/main" id="{5FA7F61A-A206-804A-95A7-5156D50DE7ED}"/>
                  </a:ext>
                </a:extLst>
              </p:cNvPr>
              <p:cNvSpPr/>
              <p:nvPr/>
            </p:nvSpPr>
            <p:spPr bwMode="auto">
              <a:xfrm>
                <a:off x="838200" y="2173149"/>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Arial" pitchFamily="-65" charset="0"/>
                </a:endParaRPr>
              </a:p>
            </p:txBody>
          </p:sp>
          <p:cxnSp>
            <p:nvCxnSpPr>
              <p:cNvPr id="95" name="Straight Connector 94">
                <a:extLst>
                  <a:ext uri="{FF2B5EF4-FFF2-40B4-BE49-F238E27FC236}">
                    <a16:creationId xmlns:a16="http://schemas.microsoft.com/office/drawing/2014/main" id="{0D42EED9-3633-614D-97BA-AC51EE5A4C13}"/>
                  </a:ext>
                </a:extLst>
              </p:cNvPr>
              <p:cNvCxnSpPr>
                <a:cxnSpLocks/>
              </p:cNvCxnSpPr>
              <p:nvPr/>
            </p:nvCxnSpPr>
            <p:spPr bwMode="auto">
              <a:xfrm>
                <a:off x="1401207" y="2600919"/>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96" name="Straight Connector 95">
                <a:extLst>
                  <a:ext uri="{FF2B5EF4-FFF2-40B4-BE49-F238E27FC236}">
                    <a16:creationId xmlns:a16="http://schemas.microsoft.com/office/drawing/2014/main" id="{4EED8A9D-A3EE-1346-BC5F-66F91538CD9F}"/>
                  </a:ext>
                </a:extLst>
              </p:cNvPr>
              <p:cNvCxnSpPr>
                <a:cxnSpLocks/>
              </p:cNvCxnSpPr>
              <p:nvPr/>
            </p:nvCxnSpPr>
            <p:spPr bwMode="auto">
              <a:xfrm>
                <a:off x="1401207" y="2695370"/>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97" name="Straight Connector 96">
                <a:extLst>
                  <a:ext uri="{FF2B5EF4-FFF2-40B4-BE49-F238E27FC236}">
                    <a16:creationId xmlns:a16="http://schemas.microsoft.com/office/drawing/2014/main" id="{CA69BA46-0317-8441-93DE-D22776C0192E}"/>
                  </a:ext>
                </a:extLst>
              </p:cNvPr>
              <p:cNvCxnSpPr>
                <a:cxnSpLocks/>
              </p:cNvCxnSpPr>
              <p:nvPr/>
            </p:nvCxnSpPr>
            <p:spPr bwMode="auto">
              <a:xfrm>
                <a:off x="1401207" y="2524719"/>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sp>
          <p:nvSpPr>
            <p:cNvPr id="126" name="Rectangle 125">
              <a:extLst>
                <a:ext uri="{FF2B5EF4-FFF2-40B4-BE49-F238E27FC236}">
                  <a16:creationId xmlns:a16="http://schemas.microsoft.com/office/drawing/2014/main" id="{69E921CD-EBDF-E245-A141-6AEF56D62403}"/>
                </a:ext>
              </a:extLst>
            </p:cNvPr>
            <p:cNvSpPr/>
            <p:nvPr/>
          </p:nvSpPr>
          <p:spPr>
            <a:xfrm>
              <a:off x="1913051" y="1959918"/>
              <a:ext cx="1080745" cy="230832"/>
            </a:xfrm>
            <a:prstGeom prst="rect">
              <a:avLst/>
            </a:prstGeom>
          </p:spPr>
          <p:txBody>
            <a:bodyPr wrap="none">
              <a:spAutoFit/>
            </a:bodyPr>
            <a:lstStyle/>
            <a:p>
              <a:r>
                <a:rPr lang="en-US" sz="900" dirty="0">
                  <a:solidFill>
                    <a:srgbClr val="00B0F0"/>
                  </a:solidFill>
                  <a:latin typeface="Menlo" panose="020B0609030804020204" pitchFamily="49" charset="0"/>
                </a:rPr>
                <a:t>171.64.74.155</a:t>
              </a:r>
            </a:p>
          </p:txBody>
        </p:sp>
        <p:sp>
          <p:nvSpPr>
            <p:cNvPr id="50" name="Oval 49">
              <a:extLst>
                <a:ext uri="{FF2B5EF4-FFF2-40B4-BE49-F238E27FC236}">
                  <a16:creationId xmlns:a16="http://schemas.microsoft.com/office/drawing/2014/main" id="{56A7AB36-8B18-7B4B-A9BD-095273A2A17A}"/>
                </a:ext>
              </a:extLst>
            </p:cNvPr>
            <p:cNvSpPr/>
            <p:nvPr/>
          </p:nvSpPr>
          <p:spPr bwMode="auto">
            <a:xfrm>
              <a:off x="1786766" y="1997469"/>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52" name="Rectangle 151">
              <a:extLst>
                <a:ext uri="{FF2B5EF4-FFF2-40B4-BE49-F238E27FC236}">
                  <a16:creationId xmlns:a16="http://schemas.microsoft.com/office/drawing/2014/main" id="{D84FFB0D-4664-E242-B37C-FF9AD981AAAF}"/>
                </a:ext>
              </a:extLst>
            </p:cNvPr>
            <p:cNvSpPr/>
            <p:nvPr/>
          </p:nvSpPr>
          <p:spPr>
            <a:xfrm>
              <a:off x="351801" y="1968183"/>
              <a:ext cx="873957" cy="230832"/>
            </a:xfrm>
            <a:prstGeom prst="rect">
              <a:avLst/>
            </a:prstGeom>
          </p:spPr>
          <p:txBody>
            <a:bodyPr wrap="none">
              <a:spAutoFit/>
            </a:bodyPr>
            <a:lstStyle/>
            <a:p>
              <a:r>
                <a:rPr lang="en-US" sz="900" dirty="0">
                  <a:solidFill>
                    <a:srgbClr val="FFC000"/>
                  </a:solidFill>
                  <a:latin typeface="Menlo" panose="020B0609030804020204" pitchFamily="49" charset="0"/>
                </a:rPr>
                <a:t>128.30.2.4</a:t>
              </a:r>
            </a:p>
          </p:txBody>
        </p:sp>
        <p:sp>
          <p:nvSpPr>
            <p:cNvPr id="153" name="Oval 152">
              <a:extLst>
                <a:ext uri="{FF2B5EF4-FFF2-40B4-BE49-F238E27FC236}">
                  <a16:creationId xmlns:a16="http://schemas.microsoft.com/office/drawing/2014/main" id="{6CFAD2B0-3F51-D344-BA7E-B20E0530DDF5}"/>
                </a:ext>
              </a:extLst>
            </p:cNvPr>
            <p:cNvSpPr/>
            <p:nvPr/>
          </p:nvSpPr>
          <p:spPr bwMode="auto">
            <a:xfrm>
              <a:off x="1197153" y="1991029"/>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nvGrpSpPr>
          <p:cNvPr id="20" name="Group 19">
            <a:extLst>
              <a:ext uri="{FF2B5EF4-FFF2-40B4-BE49-F238E27FC236}">
                <a16:creationId xmlns:a16="http://schemas.microsoft.com/office/drawing/2014/main" id="{547FD514-9871-0B4F-8A80-B4F29DF2C4FB}"/>
              </a:ext>
            </a:extLst>
          </p:cNvPr>
          <p:cNvGrpSpPr/>
          <p:nvPr/>
        </p:nvGrpSpPr>
        <p:grpSpPr>
          <a:xfrm>
            <a:off x="6019800" y="3288659"/>
            <a:ext cx="2552760" cy="1074512"/>
            <a:chOff x="6477325" y="3699280"/>
            <a:chExt cx="2552760" cy="1074512"/>
          </a:xfrm>
        </p:grpSpPr>
        <p:sp>
          <p:nvSpPr>
            <p:cNvPr id="73" name="Rounded Rectangle 72">
              <a:extLst>
                <a:ext uri="{FF2B5EF4-FFF2-40B4-BE49-F238E27FC236}">
                  <a16:creationId xmlns:a16="http://schemas.microsoft.com/office/drawing/2014/main" id="{FC520A61-7D81-8A47-8AB2-73E4B130A80C}"/>
                </a:ext>
              </a:extLst>
            </p:cNvPr>
            <p:cNvSpPr/>
            <p:nvPr/>
          </p:nvSpPr>
          <p:spPr bwMode="auto">
            <a:xfrm>
              <a:off x="7180620" y="3699280"/>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74" name="Rounded Rectangle 73">
              <a:extLst>
                <a:ext uri="{FF2B5EF4-FFF2-40B4-BE49-F238E27FC236}">
                  <a16:creationId xmlns:a16="http://schemas.microsoft.com/office/drawing/2014/main" id="{3B13FC07-C0A3-944B-B188-0CAE57D93A5A}"/>
                </a:ext>
              </a:extLst>
            </p:cNvPr>
            <p:cNvSpPr/>
            <p:nvPr/>
          </p:nvSpPr>
          <p:spPr bwMode="auto">
            <a:xfrm>
              <a:off x="7509716" y="3699280"/>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75" name="Rounded Rectangle 74">
              <a:extLst>
                <a:ext uri="{FF2B5EF4-FFF2-40B4-BE49-F238E27FC236}">
                  <a16:creationId xmlns:a16="http://schemas.microsoft.com/office/drawing/2014/main" id="{FB26789F-51C6-5646-906C-F8FD423324CD}"/>
                </a:ext>
              </a:extLst>
            </p:cNvPr>
            <p:cNvSpPr/>
            <p:nvPr/>
          </p:nvSpPr>
          <p:spPr bwMode="auto">
            <a:xfrm>
              <a:off x="7838812" y="3699280"/>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cxnSp>
          <p:nvCxnSpPr>
            <p:cNvPr id="78" name="Straight Connector 77">
              <a:extLst>
                <a:ext uri="{FF2B5EF4-FFF2-40B4-BE49-F238E27FC236}">
                  <a16:creationId xmlns:a16="http://schemas.microsoft.com/office/drawing/2014/main" id="{14282CAD-A5A4-B346-81D5-00CBA6F56B18}"/>
                </a:ext>
              </a:extLst>
            </p:cNvPr>
            <p:cNvCxnSpPr>
              <a:cxnSpLocks/>
              <a:stCxn id="73" idx="2"/>
            </p:cNvCxnSpPr>
            <p:nvPr/>
          </p:nvCxnSpPr>
          <p:spPr bwMode="auto">
            <a:xfrm>
              <a:off x="7333020" y="4004080"/>
              <a:ext cx="160692"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79" name="Straight Connector 78">
              <a:extLst>
                <a:ext uri="{FF2B5EF4-FFF2-40B4-BE49-F238E27FC236}">
                  <a16:creationId xmlns:a16="http://schemas.microsoft.com/office/drawing/2014/main" id="{7C8285AA-8FA2-0146-927D-9DD9280F5E6E}"/>
                </a:ext>
              </a:extLst>
            </p:cNvPr>
            <p:cNvCxnSpPr>
              <a:cxnSpLocks/>
              <a:stCxn id="74" idx="2"/>
            </p:cNvCxnSpPr>
            <p:nvPr/>
          </p:nvCxnSpPr>
          <p:spPr bwMode="auto">
            <a:xfrm flipH="1">
              <a:off x="7654405" y="4004080"/>
              <a:ext cx="7711" cy="227012"/>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80" name="Straight Connector 79">
              <a:extLst>
                <a:ext uri="{FF2B5EF4-FFF2-40B4-BE49-F238E27FC236}">
                  <a16:creationId xmlns:a16="http://schemas.microsoft.com/office/drawing/2014/main" id="{035E65E5-136C-0143-81A0-5DDB26F38185}"/>
                </a:ext>
              </a:extLst>
            </p:cNvPr>
            <p:cNvCxnSpPr>
              <a:cxnSpLocks/>
              <a:stCxn id="75" idx="2"/>
            </p:cNvCxnSpPr>
            <p:nvPr/>
          </p:nvCxnSpPr>
          <p:spPr bwMode="auto">
            <a:xfrm flipH="1">
              <a:off x="7838812" y="4004080"/>
              <a:ext cx="152400"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grpSp>
          <p:nvGrpSpPr>
            <p:cNvPr id="15" name="Group 14">
              <a:extLst>
                <a:ext uri="{FF2B5EF4-FFF2-40B4-BE49-F238E27FC236}">
                  <a16:creationId xmlns:a16="http://schemas.microsoft.com/office/drawing/2014/main" id="{52CB04D9-E9D1-7A49-A655-2803CE58F3EF}"/>
                </a:ext>
              </a:extLst>
            </p:cNvPr>
            <p:cNvGrpSpPr/>
            <p:nvPr/>
          </p:nvGrpSpPr>
          <p:grpSpPr>
            <a:xfrm>
              <a:off x="6965916" y="4222791"/>
              <a:ext cx="1273968" cy="551001"/>
              <a:chOff x="7180620" y="4403971"/>
              <a:chExt cx="1273968" cy="551001"/>
            </a:xfrm>
          </p:grpSpPr>
          <p:sp>
            <p:nvSpPr>
              <p:cNvPr id="71" name="Cube 70">
                <a:extLst>
                  <a:ext uri="{FF2B5EF4-FFF2-40B4-BE49-F238E27FC236}">
                    <a16:creationId xmlns:a16="http://schemas.microsoft.com/office/drawing/2014/main" id="{7D8E4E2D-62A2-8B40-A2D7-C288F3E71EA1}"/>
                  </a:ext>
                </a:extLst>
              </p:cNvPr>
              <p:cNvSpPr/>
              <p:nvPr/>
            </p:nvSpPr>
            <p:spPr bwMode="auto">
              <a:xfrm>
                <a:off x="7180620"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81" name="Straight Connector 80">
                <a:extLst>
                  <a:ext uri="{FF2B5EF4-FFF2-40B4-BE49-F238E27FC236}">
                    <a16:creationId xmlns:a16="http://schemas.microsoft.com/office/drawing/2014/main" id="{835D3F24-D90C-8C42-99B6-C1F4EEB4078D}"/>
                  </a:ext>
                </a:extLst>
              </p:cNvPr>
              <p:cNvCxnSpPr/>
              <p:nvPr/>
            </p:nvCxnSpPr>
            <p:spPr bwMode="auto">
              <a:xfrm>
                <a:off x="7788610"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82" name="Straight Connector 81">
                <a:extLst>
                  <a:ext uri="{FF2B5EF4-FFF2-40B4-BE49-F238E27FC236}">
                    <a16:creationId xmlns:a16="http://schemas.microsoft.com/office/drawing/2014/main" id="{1304F663-B32A-BF4C-98FA-1CCE5487E224}"/>
                  </a:ext>
                </a:extLst>
              </p:cNvPr>
              <p:cNvCxnSpPr/>
              <p:nvPr/>
            </p:nvCxnSpPr>
            <p:spPr bwMode="auto">
              <a:xfrm>
                <a:off x="7788610"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83" name="Straight Connector 82">
                <a:extLst>
                  <a:ext uri="{FF2B5EF4-FFF2-40B4-BE49-F238E27FC236}">
                    <a16:creationId xmlns:a16="http://schemas.microsoft.com/office/drawing/2014/main" id="{972DE89B-4CCB-EB43-AAF7-61A8B41563B3}"/>
                  </a:ext>
                </a:extLst>
              </p:cNvPr>
              <p:cNvCxnSpPr/>
              <p:nvPr/>
            </p:nvCxnSpPr>
            <p:spPr bwMode="auto">
              <a:xfrm>
                <a:off x="7788610"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sp>
          <p:nvSpPr>
            <p:cNvPr id="129" name="Rectangle 128">
              <a:extLst>
                <a:ext uri="{FF2B5EF4-FFF2-40B4-BE49-F238E27FC236}">
                  <a16:creationId xmlns:a16="http://schemas.microsoft.com/office/drawing/2014/main" id="{44ADA60C-2EA0-2A4B-9B55-0B20ACA81DCA}"/>
                </a:ext>
              </a:extLst>
            </p:cNvPr>
            <p:cNvSpPr/>
            <p:nvPr/>
          </p:nvSpPr>
          <p:spPr>
            <a:xfrm>
              <a:off x="7949340" y="3983202"/>
              <a:ext cx="1080745" cy="230832"/>
            </a:xfrm>
            <a:prstGeom prst="rect">
              <a:avLst/>
            </a:prstGeom>
          </p:spPr>
          <p:txBody>
            <a:bodyPr wrap="none">
              <a:spAutoFit/>
            </a:bodyPr>
            <a:lstStyle/>
            <a:p>
              <a:r>
                <a:rPr lang="en-US" sz="900" dirty="0">
                  <a:solidFill>
                    <a:srgbClr val="00B0F0"/>
                  </a:solidFill>
                  <a:latin typeface="Menlo" panose="020B0609030804020204" pitchFamily="49" charset="0"/>
                </a:rPr>
                <a:t>171.64.74.158</a:t>
              </a:r>
            </a:p>
          </p:txBody>
        </p:sp>
        <p:sp>
          <p:nvSpPr>
            <p:cNvPr id="130" name="Oval 129">
              <a:extLst>
                <a:ext uri="{FF2B5EF4-FFF2-40B4-BE49-F238E27FC236}">
                  <a16:creationId xmlns:a16="http://schemas.microsoft.com/office/drawing/2014/main" id="{0326087F-334E-BB4C-9D36-A295A11846AA}"/>
                </a:ext>
              </a:extLst>
            </p:cNvPr>
            <p:cNvSpPr/>
            <p:nvPr/>
          </p:nvSpPr>
          <p:spPr bwMode="auto">
            <a:xfrm>
              <a:off x="7833492" y="4067224"/>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34" name="Rectangle 133">
              <a:extLst>
                <a:ext uri="{FF2B5EF4-FFF2-40B4-BE49-F238E27FC236}">
                  <a16:creationId xmlns:a16="http://schemas.microsoft.com/office/drawing/2014/main" id="{540324EC-95CF-2E4F-98F6-632146EAEA56}"/>
                </a:ext>
              </a:extLst>
            </p:cNvPr>
            <p:cNvSpPr/>
            <p:nvPr/>
          </p:nvSpPr>
          <p:spPr>
            <a:xfrm>
              <a:off x="6477325" y="4015705"/>
              <a:ext cx="873957" cy="230832"/>
            </a:xfrm>
            <a:prstGeom prst="rect">
              <a:avLst/>
            </a:prstGeom>
          </p:spPr>
          <p:txBody>
            <a:bodyPr wrap="none">
              <a:spAutoFit/>
            </a:bodyPr>
            <a:lstStyle/>
            <a:p>
              <a:r>
                <a:rPr lang="en-US" sz="900" dirty="0">
                  <a:solidFill>
                    <a:srgbClr val="FFC000"/>
                  </a:solidFill>
                  <a:latin typeface="Menlo" panose="020B0609030804020204" pitchFamily="49" charset="0"/>
                </a:rPr>
                <a:t>128.30.2.1</a:t>
              </a:r>
            </a:p>
          </p:txBody>
        </p:sp>
        <p:sp>
          <p:nvSpPr>
            <p:cNvPr id="135" name="Oval 134">
              <a:extLst>
                <a:ext uri="{FF2B5EF4-FFF2-40B4-BE49-F238E27FC236}">
                  <a16:creationId xmlns:a16="http://schemas.microsoft.com/office/drawing/2014/main" id="{01C50F8A-C8E2-0E40-BDB9-9188ADE40BF8}"/>
                </a:ext>
              </a:extLst>
            </p:cNvPr>
            <p:cNvSpPr/>
            <p:nvPr/>
          </p:nvSpPr>
          <p:spPr bwMode="auto">
            <a:xfrm>
              <a:off x="7308681" y="4088924"/>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nvGrpSpPr>
          <p:cNvPr id="182" name="Group 181">
            <a:extLst>
              <a:ext uri="{FF2B5EF4-FFF2-40B4-BE49-F238E27FC236}">
                <a16:creationId xmlns:a16="http://schemas.microsoft.com/office/drawing/2014/main" id="{CF8661E0-A55E-D347-B2D6-D75D54E20ED1}"/>
              </a:ext>
            </a:extLst>
          </p:cNvPr>
          <p:cNvGrpSpPr/>
          <p:nvPr/>
        </p:nvGrpSpPr>
        <p:grpSpPr>
          <a:xfrm>
            <a:off x="2208353" y="2145331"/>
            <a:ext cx="4486098" cy="2105038"/>
            <a:chOff x="2208353" y="2449183"/>
            <a:chExt cx="4852178" cy="2105038"/>
          </a:xfrm>
        </p:grpSpPr>
        <p:cxnSp>
          <p:nvCxnSpPr>
            <p:cNvPr id="119" name="Straight Connector 118">
              <a:extLst>
                <a:ext uri="{FF2B5EF4-FFF2-40B4-BE49-F238E27FC236}">
                  <a16:creationId xmlns:a16="http://schemas.microsoft.com/office/drawing/2014/main" id="{8003CCD5-6AF9-1242-98EE-92CB1453C0C5}"/>
                </a:ext>
              </a:extLst>
            </p:cNvPr>
            <p:cNvCxnSpPr>
              <a:cxnSpLocks/>
            </p:cNvCxnSpPr>
            <p:nvPr/>
          </p:nvCxnSpPr>
          <p:spPr bwMode="auto">
            <a:xfrm>
              <a:off x="3478739" y="2614332"/>
              <a:ext cx="1067779" cy="540994"/>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4" name="Straight Connector 153">
              <a:extLst>
                <a:ext uri="{FF2B5EF4-FFF2-40B4-BE49-F238E27FC236}">
                  <a16:creationId xmlns:a16="http://schemas.microsoft.com/office/drawing/2014/main" id="{9E50E346-FE20-B647-BE6E-5E35FDC00955}"/>
                </a:ext>
              </a:extLst>
            </p:cNvPr>
            <p:cNvCxnSpPr>
              <a:cxnSpLocks/>
            </p:cNvCxnSpPr>
            <p:nvPr/>
          </p:nvCxnSpPr>
          <p:spPr bwMode="auto">
            <a:xfrm flipV="1">
              <a:off x="3478739" y="3161998"/>
              <a:ext cx="1093137" cy="1159748"/>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5" name="Straight Connector 154">
              <a:extLst>
                <a:ext uri="{FF2B5EF4-FFF2-40B4-BE49-F238E27FC236}">
                  <a16:creationId xmlns:a16="http://schemas.microsoft.com/office/drawing/2014/main" id="{3FE72EB1-A8AA-3044-A81A-CC953904CB07}"/>
                </a:ext>
              </a:extLst>
            </p:cNvPr>
            <p:cNvCxnSpPr>
              <a:cxnSpLocks/>
            </p:cNvCxnSpPr>
            <p:nvPr/>
          </p:nvCxnSpPr>
          <p:spPr bwMode="auto">
            <a:xfrm flipV="1">
              <a:off x="3459866" y="3728534"/>
              <a:ext cx="1131570" cy="625967"/>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6" name="Straight Connector 155">
              <a:extLst>
                <a:ext uri="{FF2B5EF4-FFF2-40B4-BE49-F238E27FC236}">
                  <a16:creationId xmlns:a16="http://schemas.microsoft.com/office/drawing/2014/main" id="{D2684FC8-A762-794B-93B0-4C2324FC3E96}"/>
                </a:ext>
              </a:extLst>
            </p:cNvPr>
            <p:cNvCxnSpPr>
              <a:cxnSpLocks/>
            </p:cNvCxnSpPr>
            <p:nvPr/>
          </p:nvCxnSpPr>
          <p:spPr bwMode="auto">
            <a:xfrm flipH="1" flipV="1">
              <a:off x="4629267" y="3728535"/>
              <a:ext cx="1111980" cy="625966"/>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8" name="Straight Connector 157">
              <a:extLst>
                <a:ext uri="{FF2B5EF4-FFF2-40B4-BE49-F238E27FC236}">
                  <a16:creationId xmlns:a16="http://schemas.microsoft.com/office/drawing/2014/main" id="{ACBFF5BC-5E00-4342-91A3-44C8B2B86AF5}"/>
                </a:ext>
              </a:extLst>
            </p:cNvPr>
            <p:cNvCxnSpPr>
              <a:cxnSpLocks/>
            </p:cNvCxnSpPr>
            <p:nvPr/>
          </p:nvCxnSpPr>
          <p:spPr bwMode="auto">
            <a:xfrm flipH="1">
              <a:off x="4619031" y="2592784"/>
              <a:ext cx="1122216" cy="1129078"/>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9" name="Straight Connector 158">
              <a:extLst>
                <a:ext uri="{FF2B5EF4-FFF2-40B4-BE49-F238E27FC236}">
                  <a16:creationId xmlns:a16="http://schemas.microsoft.com/office/drawing/2014/main" id="{AFEF59B5-9852-7548-8C45-48DE27F2C830}"/>
                </a:ext>
              </a:extLst>
            </p:cNvPr>
            <p:cNvCxnSpPr>
              <a:cxnSpLocks/>
            </p:cNvCxnSpPr>
            <p:nvPr/>
          </p:nvCxnSpPr>
          <p:spPr bwMode="auto">
            <a:xfrm flipH="1">
              <a:off x="4629267" y="2592784"/>
              <a:ext cx="1096538" cy="596779"/>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61" name="Straight Connector 160">
              <a:extLst>
                <a:ext uri="{FF2B5EF4-FFF2-40B4-BE49-F238E27FC236}">
                  <a16:creationId xmlns:a16="http://schemas.microsoft.com/office/drawing/2014/main" id="{65405EBC-50FE-D24C-BA14-ED5A481CCD6C}"/>
                </a:ext>
              </a:extLst>
            </p:cNvPr>
            <p:cNvCxnSpPr>
              <a:cxnSpLocks/>
            </p:cNvCxnSpPr>
            <p:nvPr/>
          </p:nvCxnSpPr>
          <p:spPr bwMode="auto">
            <a:xfrm flipH="1" flipV="1">
              <a:off x="4617309" y="3171433"/>
              <a:ext cx="1123938" cy="1183068"/>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69" name="Straight Connector 168">
              <a:extLst>
                <a:ext uri="{FF2B5EF4-FFF2-40B4-BE49-F238E27FC236}">
                  <a16:creationId xmlns:a16="http://schemas.microsoft.com/office/drawing/2014/main" id="{9A2FCE58-B739-2B41-8139-03AFD535FE95}"/>
                </a:ext>
              </a:extLst>
            </p:cNvPr>
            <p:cNvCxnSpPr>
              <a:cxnSpLocks/>
            </p:cNvCxnSpPr>
            <p:nvPr/>
          </p:nvCxnSpPr>
          <p:spPr bwMode="auto">
            <a:xfrm>
              <a:off x="3465657" y="2621004"/>
              <a:ext cx="1121661" cy="1100858"/>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72" name="Straight Connector 171">
              <a:extLst>
                <a:ext uri="{FF2B5EF4-FFF2-40B4-BE49-F238E27FC236}">
                  <a16:creationId xmlns:a16="http://schemas.microsoft.com/office/drawing/2014/main" id="{9E32CFF3-F6D1-E34B-95F1-A0007C1BB373}"/>
                </a:ext>
              </a:extLst>
            </p:cNvPr>
            <p:cNvCxnSpPr>
              <a:cxnSpLocks/>
            </p:cNvCxnSpPr>
            <p:nvPr/>
          </p:nvCxnSpPr>
          <p:spPr bwMode="auto">
            <a:xfrm flipV="1">
              <a:off x="2233379" y="2609778"/>
              <a:ext cx="1197944" cy="4102"/>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76" name="Straight Connector 175">
              <a:extLst>
                <a:ext uri="{FF2B5EF4-FFF2-40B4-BE49-F238E27FC236}">
                  <a16:creationId xmlns:a16="http://schemas.microsoft.com/office/drawing/2014/main" id="{2A6C3290-C941-9F42-9834-DD7DA7822114}"/>
                </a:ext>
              </a:extLst>
            </p:cNvPr>
            <p:cNvCxnSpPr>
              <a:cxnSpLocks/>
            </p:cNvCxnSpPr>
            <p:nvPr/>
          </p:nvCxnSpPr>
          <p:spPr bwMode="auto">
            <a:xfrm>
              <a:off x="5927278" y="2609778"/>
              <a:ext cx="1112459" cy="19121"/>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78" name="Straight Connector 177">
              <a:extLst>
                <a:ext uri="{FF2B5EF4-FFF2-40B4-BE49-F238E27FC236}">
                  <a16:creationId xmlns:a16="http://schemas.microsoft.com/office/drawing/2014/main" id="{AC017CC5-5308-B547-BD4D-6D37C5A913BD}"/>
                </a:ext>
              </a:extLst>
            </p:cNvPr>
            <p:cNvCxnSpPr>
              <a:cxnSpLocks/>
            </p:cNvCxnSpPr>
            <p:nvPr/>
          </p:nvCxnSpPr>
          <p:spPr bwMode="auto">
            <a:xfrm>
              <a:off x="5830664" y="4355826"/>
              <a:ext cx="1229867" cy="7023"/>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79" name="Straight Connector 178">
              <a:extLst>
                <a:ext uri="{FF2B5EF4-FFF2-40B4-BE49-F238E27FC236}">
                  <a16:creationId xmlns:a16="http://schemas.microsoft.com/office/drawing/2014/main" id="{7169FA90-079D-F441-A5D4-FA5BB60C327E}"/>
                </a:ext>
              </a:extLst>
            </p:cNvPr>
            <p:cNvCxnSpPr>
              <a:cxnSpLocks/>
            </p:cNvCxnSpPr>
            <p:nvPr/>
          </p:nvCxnSpPr>
          <p:spPr bwMode="auto">
            <a:xfrm flipV="1">
              <a:off x="2208353" y="4362849"/>
              <a:ext cx="1007585" cy="1325"/>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grpSp>
          <p:nvGrpSpPr>
            <p:cNvPr id="181" name="Group 180">
              <a:extLst>
                <a:ext uri="{FF2B5EF4-FFF2-40B4-BE49-F238E27FC236}">
                  <a16:creationId xmlns:a16="http://schemas.microsoft.com/office/drawing/2014/main" id="{201583AF-9CAD-B34A-8C5A-7650C9EB5CEB}"/>
                </a:ext>
              </a:extLst>
            </p:cNvPr>
            <p:cNvGrpSpPr/>
            <p:nvPr/>
          </p:nvGrpSpPr>
          <p:grpSpPr>
            <a:xfrm>
              <a:off x="3128206" y="2449183"/>
              <a:ext cx="2920821" cy="2105038"/>
              <a:chOff x="3128206" y="2449183"/>
              <a:chExt cx="2920821" cy="2105038"/>
            </a:xfrm>
          </p:grpSpPr>
          <p:pic>
            <p:nvPicPr>
              <p:cNvPr id="113" name="Picture 112">
                <a:extLst>
                  <a:ext uri="{FF2B5EF4-FFF2-40B4-BE49-F238E27FC236}">
                    <a16:creationId xmlns:a16="http://schemas.microsoft.com/office/drawing/2014/main" id="{0BABA594-09D8-6942-B3A5-563E5ED9FD5A}"/>
                  </a:ext>
                </a:extLst>
              </p:cNvPr>
              <p:cNvPicPr>
                <a:picLocks noChangeAspect="1"/>
              </p:cNvPicPr>
              <p:nvPr/>
            </p:nvPicPr>
            <p:blipFill>
              <a:blip r:embed="rId3">
                <a:duotone>
                  <a:schemeClr val="accent3">
                    <a:shade val="45000"/>
                    <a:satMod val="135000"/>
                  </a:schemeClr>
                  <a:prstClr val="white"/>
                </a:duotone>
              </a:blip>
              <a:stretch>
                <a:fillRect/>
              </a:stretch>
            </p:blipFill>
            <p:spPr>
              <a:xfrm>
                <a:off x="3128206" y="2449183"/>
                <a:ext cx="606234" cy="359433"/>
              </a:xfrm>
              <a:prstGeom prst="rect">
                <a:avLst/>
              </a:prstGeom>
            </p:spPr>
          </p:pic>
          <p:pic>
            <p:nvPicPr>
              <p:cNvPr id="137" name="Picture 136">
                <a:extLst>
                  <a:ext uri="{FF2B5EF4-FFF2-40B4-BE49-F238E27FC236}">
                    <a16:creationId xmlns:a16="http://schemas.microsoft.com/office/drawing/2014/main" id="{0152DDB9-C4B5-114A-A6C7-C682F9459AE9}"/>
                  </a:ext>
                </a:extLst>
              </p:cNvPr>
              <p:cNvPicPr>
                <a:picLocks noChangeAspect="1"/>
              </p:cNvPicPr>
              <p:nvPr/>
            </p:nvPicPr>
            <p:blipFill>
              <a:blip r:embed="rId3">
                <a:duotone>
                  <a:schemeClr val="accent3">
                    <a:shade val="45000"/>
                    <a:satMod val="135000"/>
                  </a:schemeClr>
                  <a:prstClr val="white"/>
                </a:duotone>
              </a:blip>
              <a:stretch>
                <a:fillRect/>
              </a:stretch>
            </p:blipFill>
            <p:spPr>
              <a:xfrm>
                <a:off x="3141288" y="4194788"/>
                <a:ext cx="606234" cy="359433"/>
              </a:xfrm>
              <a:prstGeom prst="rect">
                <a:avLst/>
              </a:prstGeom>
            </p:spPr>
          </p:pic>
          <p:pic>
            <p:nvPicPr>
              <p:cNvPr id="139" name="Picture 138">
                <a:extLst>
                  <a:ext uri="{FF2B5EF4-FFF2-40B4-BE49-F238E27FC236}">
                    <a16:creationId xmlns:a16="http://schemas.microsoft.com/office/drawing/2014/main" id="{C6562D5B-5699-474E-AAA2-F81A5887C621}"/>
                  </a:ext>
                </a:extLst>
              </p:cNvPr>
              <p:cNvPicPr>
                <a:picLocks noChangeAspect="1"/>
              </p:cNvPicPr>
              <p:nvPr/>
            </p:nvPicPr>
            <p:blipFill>
              <a:blip r:embed="rId3">
                <a:duotone>
                  <a:schemeClr val="accent3">
                    <a:shade val="45000"/>
                    <a:satMod val="135000"/>
                  </a:schemeClr>
                  <a:prstClr val="white"/>
                </a:duotone>
              </a:blip>
              <a:stretch>
                <a:fillRect/>
              </a:stretch>
            </p:blipFill>
            <p:spPr>
              <a:xfrm>
                <a:off x="5429711" y="2449183"/>
                <a:ext cx="606234" cy="359433"/>
              </a:xfrm>
              <a:prstGeom prst="rect">
                <a:avLst/>
              </a:prstGeom>
            </p:spPr>
          </p:pic>
          <p:pic>
            <p:nvPicPr>
              <p:cNvPr id="140" name="Picture 139">
                <a:extLst>
                  <a:ext uri="{FF2B5EF4-FFF2-40B4-BE49-F238E27FC236}">
                    <a16:creationId xmlns:a16="http://schemas.microsoft.com/office/drawing/2014/main" id="{C3E0D415-63CA-514C-825D-AB92FD4C18DE}"/>
                  </a:ext>
                </a:extLst>
              </p:cNvPr>
              <p:cNvPicPr>
                <a:picLocks noChangeAspect="1"/>
              </p:cNvPicPr>
              <p:nvPr/>
            </p:nvPicPr>
            <p:blipFill>
              <a:blip r:embed="rId3">
                <a:duotone>
                  <a:schemeClr val="accent3">
                    <a:shade val="45000"/>
                    <a:satMod val="135000"/>
                  </a:schemeClr>
                  <a:prstClr val="white"/>
                </a:duotone>
              </a:blip>
              <a:stretch>
                <a:fillRect/>
              </a:stretch>
            </p:blipFill>
            <p:spPr>
              <a:xfrm>
                <a:off x="5442793" y="4194788"/>
                <a:ext cx="606234" cy="359433"/>
              </a:xfrm>
              <a:prstGeom prst="rect">
                <a:avLst/>
              </a:prstGeom>
            </p:spPr>
          </p:pic>
          <p:pic>
            <p:nvPicPr>
              <p:cNvPr id="141" name="Picture 140">
                <a:extLst>
                  <a:ext uri="{FF2B5EF4-FFF2-40B4-BE49-F238E27FC236}">
                    <a16:creationId xmlns:a16="http://schemas.microsoft.com/office/drawing/2014/main" id="{D566DAFE-12ED-DD4A-8072-C03DCE91ED39}"/>
                  </a:ext>
                </a:extLst>
              </p:cNvPr>
              <p:cNvPicPr>
                <a:picLocks noChangeAspect="1"/>
              </p:cNvPicPr>
              <p:nvPr/>
            </p:nvPicPr>
            <p:blipFill>
              <a:blip r:embed="rId3">
                <a:duotone>
                  <a:schemeClr val="accent3">
                    <a:shade val="45000"/>
                    <a:satMod val="135000"/>
                  </a:schemeClr>
                  <a:prstClr val="white"/>
                </a:duotone>
              </a:blip>
              <a:stretch>
                <a:fillRect/>
              </a:stretch>
            </p:blipFill>
            <p:spPr>
              <a:xfrm>
                <a:off x="4285486" y="3031361"/>
                <a:ext cx="606234" cy="359433"/>
              </a:xfrm>
              <a:prstGeom prst="rect">
                <a:avLst/>
              </a:prstGeom>
            </p:spPr>
          </p:pic>
          <p:pic>
            <p:nvPicPr>
              <p:cNvPr id="142" name="Picture 141">
                <a:extLst>
                  <a:ext uri="{FF2B5EF4-FFF2-40B4-BE49-F238E27FC236}">
                    <a16:creationId xmlns:a16="http://schemas.microsoft.com/office/drawing/2014/main" id="{D4B7ADCB-FFDB-7F4E-80D2-C7E8B70DB2F7}"/>
                  </a:ext>
                </a:extLst>
              </p:cNvPr>
              <p:cNvPicPr>
                <a:picLocks noChangeAspect="1"/>
              </p:cNvPicPr>
              <p:nvPr/>
            </p:nvPicPr>
            <p:blipFill>
              <a:blip r:embed="rId3">
                <a:duotone>
                  <a:schemeClr val="accent3">
                    <a:shade val="45000"/>
                    <a:satMod val="135000"/>
                  </a:schemeClr>
                  <a:prstClr val="white"/>
                </a:duotone>
              </a:blip>
              <a:stretch>
                <a:fillRect/>
              </a:stretch>
            </p:blipFill>
            <p:spPr>
              <a:xfrm>
                <a:off x="4280667" y="3565194"/>
                <a:ext cx="606234" cy="359433"/>
              </a:xfrm>
              <a:prstGeom prst="rect">
                <a:avLst/>
              </a:prstGeom>
            </p:spPr>
          </p:pic>
        </p:grpSp>
      </p:grpSp>
      <p:grpSp>
        <p:nvGrpSpPr>
          <p:cNvPr id="204" name="Group 203">
            <a:extLst>
              <a:ext uri="{FF2B5EF4-FFF2-40B4-BE49-F238E27FC236}">
                <a16:creationId xmlns:a16="http://schemas.microsoft.com/office/drawing/2014/main" id="{FD8E516C-8D4D-1944-B9F9-C0C810E6C3A2}"/>
              </a:ext>
            </a:extLst>
          </p:cNvPr>
          <p:cNvGrpSpPr/>
          <p:nvPr/>
        </p:nvGrpSpPr>
        <p:grpSpPr>
          <a:xfrm>
            <a:off x="609600" y="860200"/>
            <a:ext cx="7962960" cy="3009201"/>
            <a:chOff x="609600" y="1164052"/>
            <a:chExt cx="7962960" cy="3009201"/>
          </a:xfrm>
        </p:grpSpPr>
        <p:sp>
          <p:nvSpPr>
            <p:cNvPr id="186" name="Rectangle 185">
              <a:extLst>
                <a:ext uri="{FF2B5EF4-FFF2-40B4-BE49-F238E27FC236}">
                  <a16:creationId xmlns:a16="http://schemas.microsoft.com/office/drawing/2014/main" id="{6C7440DD-4CD5-384D-85F0-4EA2D0188311}"/>
                </a:ext>
              </a:extLst>
            </p:cNvPr>
            <p:cNvSpPr/>
            <p:nvPr/>
          </p:nvSpPr>
          <p:spPr bwMode="auto">
            <a:xfrm>
              <a:off x="609600" y="1688659"/>
              <a:ext cx="2679498" cy="654491"/>
            </a:xfrm>
            <a:prstGeom prst="rect">
              <a:avLst/>
            </a:prstGeom>
            <a:solidFill>
              <a:srgbClr val="00B0F0">
                <a:alpha val="2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88" name="Rectangle 187">
              <a:extLst>
                <a:ext uri="{FF2B5EF4-FFF2-40B4-BE49-F238E27FC236}">
                  <a16:creationId xmlns:a16="http://schemas.microsoft.com/office/drawing/2014/main" id="{02D9F11D-A502-B44D-A194-8E312D00408E}"/>
                </a:ext>
              </a:extLst>
            </p:cNvPr>
            <p:cNvSpPr/>
            <p:nvPr/>
          </p:nvSpPr>
          <p:spPr bwMode="auto">
            <a:xfrm>
              <a:off x="5893062" y="1690979"/>
              <a:ext cx="2679498" cy="654491"/>
            </a:xfrm>
            <a:prstGeom prst="rect">
              <a:avLst/>
            </a:prstGeom>
            <a:solidFill>
              <a:srgbClr val="00B0F0">
                <a:alpha val="2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89" name="Rectangle 188">
              <a:extLst>
                <a:ext uri="{FF2B5EF4-FFF2-40B4-BE49-F238E27FC236}">
                  <a16:creationId xmlns:a16="http://schemas.microsoft.com/office/drawing/2014/main" id="{6321D054-F0F6-614B-B5D1-E46132B56E69}"/>
                </a:ext>
              </a:extLst>
            </p:cNvPr>
            <p:cNvSpPr/>
            <p:nvPr/>
          </p:nvSpPr>
          <p:spPr bwMode="auto">
            <a:xfrm>
              <a:off x="611192" y="3518311"/>
              <a:ext cx="2679498" cy="654491"/>
            </a:xfrm>
            <a:prstGeom prst="rect">
              <a:avLst/>
            </a:prstGeom>
            <a:solidFill>
              <a:srgbClr val="00B0F0">
                <a:alpha val="2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90" name="Rectangle 189">
              <a:extLst>
                <a:ext uri="{FF2B5EF4-FFF2-40B4-BE49-F238E27FC236}">
                  <a16:creationId xmlns:a16="http://schemas.microsoft.com/office/drawing/2014/main" id="{50C1DCC0-FC87-8141-8637-D32C2707A822}"/>
                </a:ext>
              </a:extLst>
            </p:cNvPr>
            <p:cNvSpPr/>
            <p:nvPr/>
          </p:nvSpPr>
          <p:spPr bwMode="auto">
            <a:xfrm>
              <a:off x="5893062" y="3518762"/>
              <a:ext cx="2679498" cy="654491"/>
            </a:xfrm>
            <a:prstGeom prst="rect">
              <a:avLst/>
            </a:prstGeom>
            <a:solidFill>
              <a:srgbClr val="00B0F0">
                <a:alpha val="2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91" name="TextBox 190">
              <a:extLst>
                <a:ext uri="{FF2B5EF4-FFF2-40B4-BE49-F238E27FC236}">
                  <a16:creationId xmlns:a16="http://schemas.microsoft.com/office/drawing/2014/main" id="{CE7C6D00-418E-6544-A46C-6F1B6832A52D}"/>
                </a:ext>
              </a:extLst>
            </p:cNvPr>
            <p:cNvSpPr txBox="1"/>
            <p:nvPr/>
          </p:nvSpPr>
          <p:spPr>
            <a:xfrm>
              <a:off x="3122543" y="1164052"/>
              <a:ext cx="2888868" cy="307777"/>
            </a:xfrm>
            <a:prstGeom prst="rect">
              <a:avLst/>
            </a:prstGeom>
            <a:solidFill>
              <a:srgbClr val="00B0F0">
                <a:alpha val="16000"/>
              </a:srgbClr>
            </a:solidFill>
          </p:spPr>
          <p:txBody>
            <a:bodyPr wrap="none" rtlCol="0">
              <a:spAutoFit/>
            </a:bodyPr>
            <a:lstStyle/>
            <a:p>
              <a:r>
                <a:rPr lang="en-US" sz="1400" dirty="0"/>
                <a:t>VMs using their own IP addresses</a:t>
              </a:r>
            </a:p>
          </p:txBody>
        </p:sp>
        <p:cxnSp>
          <p:nvCxnSpPr>
            <p:cNvPr id="193" name="Straight Connector 192">
              <a:extLst>
                <a:ext uri="{FF2B5EF4-FFF2-40B4-BE49-F238E27FC236}">
                  <a16:creationId xmlns:a16="http://schemas.microsoft.com/office/drawing/2014/main" id="{93009B99-6877-534E-97AB-9EECC11C9121}"/>
                </a:ext>
              </a:extLst>
            </p:cNvPr>
            <p:cNvCxnSpPr>
              <a:cxnSpLocks/>
            </p:cNvCxnSpPr>
            <p:nvPr/>
          </p:nvCxnSpPr>
          <p:spPr bwMode="auto">
            <a:xfrm flipV="1">
              <a:off x="3289098" y="1493815"/>
              <a:ext cx="92313" cy="197164"/>
            </a:xfrm>
            <a:prstGeom prst="line">
              <a:avLst/>
            </a:prstGeom>
            <a:ln w="19050">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80DC8876-250B-DB4C-BBE9-999CA450C161}"/>
                </a:ext>
              </a:extLst>
            </p:cNvPr>
            <p:cNvCxnSpPr>
              <a:cxnSpLocks/>
            </p:cNvCxnSpPr>
            <p:nvPr/>
          </p:nvCxnSpPr>
          <p:spPr bwMode="auto">
            <a:xfrm flipH="1" flipV="1">
              <a:off x="5670907" y="1455842"/>
              <a:ext cx="222156" cy="232817"/>
            </a:xfrm>
            <a:prstGeom prst="line">
              <a:avLst/>
            </a:prstGeom>
            <a:ln w="19050">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BDB9E438-8B6F-9340-8559-3A7A29852DA2}"/>
                </a:ext>
              </a:extLst>
            </p:cNvPr>
            <p:cNvCxnSpPr>
              <a:cxnSpLocks/>
            </p:cNvCxnSpPr>
            <p:nvPr/>
          </p:nvCxnSpPr>
          <p:spPr bwMode="auto">
            <a:xfrm flipV="1">
              <a:off x="3289098" y="1490045"/>
              <a:ext cx="525443" cy="2028266"/>
            </a:xfrm>
            <a:prstGeom prst="line">
              <a:avLst/>
            </a:prstGeom>
            <a:ln w="19050">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B45F347B-87D8-CA4D-8B53-6EB9E5D0076B}"/>
                </a:ext>
              </a:extLst>
            </p:cNvPr>
            <p:cNvCxnSpPr>
              <a:cxnSpLocks/>
            </p:cNvCxnSpPr>
            <p:nvPr/>
          </p:nvCxnSpPr>
          <p:spPr bwMode="auto">
            <a:xfrm flipH="1" flipV="1">
              <a:off x="5237777" y="1478502"/>
              <a:ext cx="670082" cy="2047437"/>
            </a:xfrm>
            <a:prstGeom prst="line">
              <a:avLst/>
            </a:prstGeom>
            <a:ln w="19050">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206" name="TextBox 205">
            <a:extLst>
              <a:ext uri="{FF2B5EF4-FFF2-40B4-BE49-F238E27FC236}">
                <a16:creationId xmlns:a16="http://schemas.microsoft.com/office/drawing/2014/main" id="{DC480AAE-C1B8-9E44-8E03-12ED28081E05}"/>
              </a:ext>
            </a:extLst>
          </p:cNvPr>
          <p:cNvSpPr txBox="1"/>
          <p:nvPr/>
        </p:nvSpPr>
        <p:spPr>
          <a:xfrm>
            <a:off x="3567519" y="2007589"/>
            <a:ext cx="1721946" cy="338554"/>
          </a:xfrm>
          <a:prstGeom prst="rect">
            <a:avLst/>
          </a:prstGeom>
          <a:noFill/>
        </p:spPr>
        <p:txBody>
          <a:bodyPr wrap="none" rtlCol="0">
            <a:spAutoFit/>
          </a:bodyPr>
          <a:lstStyle/>
          <a:p>
            <a:r>
              <a:rPr lang="en-US" sz="1600" dirty="0"/>
              <a:t>Physical network</a:t>
            </a:r>
          </a:p>
        </p:txBody>
      </p:sp>
      <p:sp>
        <p:nvSpPr>
          <p:cNvPr id="211" name="TextBox 210">
            <a:extLst>
              <a:ext uri="{FF2B5EF4-FFF2-40B4-BE49-F238E27FC236}">
                <a16:creationId xmlns:a16="http://schemas.microsoft.com/office/drawing/2014/main" id="{D25B8F8C-22D4-A946-A377-C415B235C996}"/>
              </a:ext>
            </a:extLst>
          </p:cNvPr>
          <p:cNvSpPr txBox="1"/>
          <p:nvPr/>
        </p:nvSpPr>
        <p:spPr>
          <a:xfrm>
            <a:off x="1728701" y="4705636"/>
            <a:ext cx="5808450" cy="400110"/>
          </a:xfrm>
          <a:prstGeom prst="rect">
            <a:avLst/>
          </a:prstGeom>
          <a:noFill/>
        </p:spPr>
        <p:txBody>
          <a:bodyPr wrap="none" rtlCol="0">
            <a:spAutoFit/>
          </a:bodyPr>
          <a:lstStyle/>
          <a:p>
            <a:r>
              <a:rPr lang="en-US" b="1" dirty="0"/>
              <a:t>Q: Which mechanism </a:t>
            </a:r>
            <a:r>
              <a:rPr lang="en-US" dirty="0"/>
              <a:t>Tag, tunnel or translation?</a:t>
            </a:r>
          </a:p>
        </p:txBody>
      </p:sp>
      <p:sp>
        <p:nvSpPr>
          <p:cNvPr id="3" name="Rectangular Callout 2">
            <a:extLst>
              <a:ext uri="{FF2B5EF4-FFF2-40B4-BE49-F238E27FC236}">
                <a16:creationId xmlns:a16="http://schemas.microsoft.com/office/drawing/2014/main" id="{13CE99FF-E287-B340-863A-1B9F722E368F}"/>
              </a:ext>
            </a:extLst>
          </p:cNvPr>
          <p:cNvSpPr/>
          <p:nvPr/>
        </p:nvSpPr>
        <p:spPr bwMode="auto">
          <a:xfrm>
            <a:off x="609600" y="734782"/>
            <a:ext cx="2246368" cy="451412"/>
          </a:xfrm>
          <a:prstGeom prst="wedgeRectCallout">
            <a:avLst>
              <a:gd name="adj1" fmla="val -4791"/>
              <a:gd name="adj2" fmla="val 117132"/>
            </a:avLst>
          </a:prstGeom>
          <a:solidFill>
            <a:schemeClr val="bg1">
              <a:lumMod val="95000"/>
            </a:schemeClr>
          </a:solidFill>
          <a:ln w="9525" cap="flat" cmpd="sng" algn="ctr">
            <a:solidFill>
              <a:schemeClr val="bg1">
                <a:lumMod val="6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All </a:t>
            </a:r>
            <a:r>
              <a:rPr kumimoji="0" lang="en-US" sz="1200" b="0" i="0" u="none" strike="noStrike" cap="none" normalizeH="0" baseline="0" dirty="0">
                <a:ln>
                  <a:noFill/>
                </a:ln>
                <a:solidFill>
                  <a:srgbClr val="FFC000"/>
                </a:solidFill>
                <a:effectLst/>
                <a:latin typeface="Arial" pitchFamily="-65" charset="0"/>
              </a:rPr>
              <a:t>orange</a:t>
            </a:r>
            <a:r>
              <a:rPr kumimoji="0" lang="en-US" sz="1200" b="0" i="0" u="none" strike="noStrike" cap="none" normalizeH="0" baseline="0" dirty="0">
                <a:ln>
                  <a:noFill/>
                </a:ln>
                <a:solidFill>
                  <a:schemeClr val="tx1"/>
                </a:solidFill>
                <a:effectLst/>
                <a:latin typeface="Arial" pitchFamily="-65" charset="0"/>
              </a:rPr>
              <a:t> tenant VMs are part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of the</a:t>
            </a:r>
            <a:r>
              <a:rPr kumimoji="0" lang="en-US" sz="1200" b="0" i="0" u="none" strike="noStrike" cap="none" normalizeH="0" dirty="0">
                <a:ln>
                  <a:noFill/>
                </a:ln>
                <a:solidFill>
                  <a:schemeClr val="tx1"/>
                </a:solidFill>
                <a:effectLst/>
                <a:latin typeface="Arial" pitchFamily="-65" charset="0"/>
              </a:rPr>
              <a:t> </a:t>
            </a:r>
            <a:r>
              <a:rPr kumimoji="0" lang="en-US" sz="1200" u="none" strike="noStrike" cap="none" normalizeH="0" baseline="0" dirty="0">
                <a:ln>
                  <a:noFill/>
                </a:ln>
                <a:solidFill>
                  <a:srgbClr val="FFC000"/>
                </a:solidFill>
                <a:effectLst/>
                <a:latin typeface="Courier" pitchFamily="2" charset="0"/>
              </a:rPr>
              <a:t>128.30.2/24</a:t>
            </a:r>
            <a:r>
              <a:rPr kumimoji="0" lang="en-US" sz="1200" b="0" i="0" u="none" strike="noStrike" cap="none" normalizeH="0" baseline="0" dirty="0">
                <a:ln>
                  <a:noFill/>
                </a:ln>
                <a:solidFill>
                  <a:schemeClr val="tx1"/>
                </a:solidFill>
                <a:effectLst/>
                <a:latin typeface="Arial" pitchFamily="-65" charset="0"/>
              </a:rPr>
              <a:t> subnet</a:t>
            </a:r>
          </a:p>
        </p:txBody>
      </p:sp>
    </p:spTree>
    <p:extLst>
      <p:ext uri="{BB962C8B-B14F-4D97-AF65-F5344CB8AC3E}">
        <p14:creationId xmlns:p14="http://schemas.microsoft.com/office/powerpoint/2010/main" val="2075961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582A5-2975-9544-9E56-232717F21DEA}"/>
              </a:ext>
            </a:extLst>
          </p:cNvPr>
          <p:cNvSpPr>
            <a:spLocks noGrp="1"/>
          </p:cNvSpPr>
          <p:nvPr>
            <p:ph type="title"/>
          </p:nvPr>
        </p:nvSpPr>
        <p:spPr/>
        <p:txBody>
          <a:bodyPr/>
          <a:lstStyle/>
          <a:p>
            <a:r>
              <a:rPr lang="en-US" dirty="0"/>
              <a:t>Mechanism: Tags, Tunnels or Translation?</a:t>
            </a:r>
          </a:p>
        </p:txBody>
      </p:sp>
      <p:sp>
        <p:nvSpPr>
          <p:cNvPr id="3" name="Content Placeholder 2">
            <a:extLst>
              <a:ext uri="{FF2B5EF4-FFF2-40B4-BE49-F238E27FC236}">
                <a16:creationId xmlns:a16="http://schemas.microsoft.com/office/drawing/2014/main" id="{ED271825-AD17-204F-A368-5BFC511ADA60}"/>
              </a:ext>
            </a:extLst>
          </p:cNvPr>
          <p:cNvSpPr>
            <a:spLocks noGrp="1"/>
          </p:cNvSpPr>
          <p:nvPr>
            <p:ph idx="1"/>
          </p:nvPr>
        </p:nvSpPr>
        <p:spPr>
          <a:xfrm>
            <a:off x="457200" y="971550"/>
            <a:ext cx="8305800" cy="3394075"/>
          </a:xfrm>
        </p:spPr>
        <p:txBody>
          <a:bodyPr/>
          <a:lstStyle/>
          <a:p>
            <a:pPr marL="0" indent="0">
              <a:buNone/>
            </a:pPr>
            <a:r>
              <a:rPr lang="en-US" dirty="0"/>
              <a:t>Any mechanism </a:t>
            </a:r>
            <a:r>
              <a:rPr lang="en-US" dirty="0">
                <a:solidFill>
                  <a:srgbClr val="FF0000"/>
                </a:solidFill>
              </a:rPr>
              <a:t>could</a:t>
            </a:r>
            <a:r>
              <a:rPr lang="en-US" dirty="0"/>
              <a:t> be made to work.</a:t>
            </a:r>
          </a:p>
          <a:p>
            <a:pPr marL="0" indent="0">
              <a:buNone/>
            </a:pPr>
            <a:r>
              <a:rPr lang="en-US" b="1" dirty="0"/>
              <a:t>Tags</a:t>
            </a:r>
            <a:r>
              <a:rPr lang="en-US" dirty="0"/>
              <a:t>: Switches contain a </a:t>
            </a:r>
            <a:r>
              <a:rPr lang="en-US" dirty="0">
                <a:solidFill>
                  <a:srgbClr val="FF0000"/>
                </a:solidFill>
              </a:rPr>
              <a:t>forwarding table per tenant</a:t>
            </a:r>
            <a:r>
              <a:rPr lang="en-US" dirty="0"/>
              <a:t>. </a:t>
            </a:r>
          </a:p>
          <a:p>
            <a:pPr indent="-142875"/>
            <a:r>
              <a:rPr lang="en-US" sz="1600" dirty="0"/>
              <a:t>Tag in every packet indicates the tenant and therefore the forwarding table to use.</a:t>
            </a:r>
          </a:p>
          <a:p>
            <a:pPr indent="-142875"/>
            <a:r>
              <a:rPr lang="en-US" sz="1600" dirty="0">
                <a:solidFill>
                  <a:srgbClr val="FF0000"/>
                </a:solidFill>
              </a:rPr>
              <a:t>But</a:t>
            </a:r>
            <a:r>
              <a:rPr lang="en-US" sz="1600" dirty="0"/>
              <a:t>: We need to change the switches to recognize the tag and forward based on it.</a:t>
            </a:r>
          </a:p>
          <a:p>
            <a:pPr marL="0" indent="0">
              <a:buNone/>
            </a:pPr>
            <a:r>
              <a:rPr lang="en-US" b="1" dirty="0"/>
              <a:t>Translation</a:t>
            </a:r>
            <a:r>
              <a:rPr lang="en-US" dirty="0"/>
              <a:t>: Use NAT, with port numbers identifying VMs.</a:t>
            </a:r>
          </a:p>
          <a:p>
            <a:pPr indent="-142875">
              <a:lnSpc>
                <a:spcPts val="1620"/>
              </a:lnSpc>
            </a:pPr>
            <a:r>
              <a:rPr lang="en-US" sz="1600" dirty="0">
                <a:solidFill>
                  <a:srgbClr val="FF0000"/>
                </a:solidFill>
              </a:rPr>
              <a:t>But</a:t>
            </a:r>
            <a:r>
              <a:rPr lang="en-US" sz="1600" dirty="0"/>
              <a:t>: Both ends behind NATs, therefore need NAT traversal everywhere – complicated.</a:t>
            </a:r>
          </a:p>
          <a:p>
            <a:pPr indent="-142875">
              <a:lnSpc>
                <a:spcPts val="1620"/>
              </a:lnSpc>
            </a:pPr>
            <a:r>
              <a:rPr lang="en-US" sz="1600" dirty="0">
                <a:solidFill>
                  <a:srgbClr val="FF0000"/>
                </a:solidFill>
              </a:rPr>
              <a:t>But</a:t>
            </a:r>
            <a:r>
              <a:rPr lang="en-US" sz="1600" dirty="0"/>
              <a:t>: With thousands of VMs per server, quickly run out of port numbers for mapping</a:t>
            </a:r>
            <a:r>
              <a:rPr lang="en-US" dirty="0"/>
              <a:t>.</a:t>
            </a:r>
          </a:p>
          <a:p>
            <a:pPr marL="1152525" indent="-1152525">
              <a:buNone/>
            </a:pPr>
            <a:r>
              <a:rPr lang="en-US" b="1" dirty="0"/>
              <a:t>Tunnel</a:t>
            </a:r>
            <a:r>
              <a:rPr lang="en-US" dirty="0"/>
              <a:t>: Create tunnel between every pair of servers. </a:t>
            </a:r>
            <a:br>
              <a:rPr lang="en-US" dirty="0"/>
            </a:br>
            <a:r>
              <a:rPr lang="en-US" dirty="0"/>
              <a:t>Forward traffic between VMs through the tunnel.</a:t>
            </a:r>
          </a:p>
          <a:p>
            <a:pPr indent="-142875"/>
            <a:r>
              <a:rPr lang="en-US" sz="1600" dirty="0">
                <a:solidFill>
                  <a:srgbClr val="FF0000"/>
                </a:solidFill>
              </a:rPr>
              <a:t>But</a:t>
            </a:r>
            <a:r>
              <a:rPr lang="en-US" sz="1600" dirty="0"/>
              <a:t>: We need to change switches to create tunnels.</a:t>
            </a:r>
          </a:p>
          <a:p>
            <a:pPr indent="-142875"/>
            <a:r>
              <a:rPr lang="en-US" sz="1600" dirty="0">
                <a:solidFill>
                  <a:srgbClr val="FF0000"/>
                </a:solidFill>
              </a:rPr>
              <a:t>But</a:t>
            </a:r>
            <a:r>
              <a:rPr lang="en-US" sz="1600" dirty="0"/>
              <a:t>: Server will receive packets for all addresses used by its VMs.</a:t>
            </a:r>
          </a:p>
        </p:txBody>
      </p:sp>
      <p:sp>
        <p:nvSpPr>
          <p:cNvPr id="4" name="Slide Number Placeholder 3">
            <a:extLst>
              <a:ext uri="{FF2B5EF4-FFF2-40B4-BE49-F238E27FC236}">
                <a16:creationId xmlns:a16="http://schemas.microsoft.com/office/drawing/2014/main" id="{0579B301-FFCC-8C45-A4F0-3D0D14EA2843}"/>
              </a:ext>
            </a:extLst>
          </p:cNvPr>
          <p:cNvSpPr>
            <a:spLocks noGrp="1"/>
          </p:cNvSpPr>
          <p:nvPr>
            <p:ph type="sldNum" sz="quarter" idx="10"/>
          </p:nvPr>
        </p:nvSpPr>
        <p:spPr/>
        <p:txBody>
          <a:bodyPr/>
          <a:lstStyle/>
          <a:p>
            <a:fld id="{5328B5F4-9676-1D47-98AA-AF6FFDAECEFB}" type="slidenum">
              <a:rPr lang="en-US" altLang="en-US" smtClean="0"/>
              <a:pPr/>
              <a:t>23</a:t>
            </a:fld>
            <a:endParaRPr lang="en-US" altLang="en-US" dirty="0"/>
          </a:p>
        </p:txBody>
      </p:sp>
    </p:spTree>
    <p:extLst>
      <p:ext uri="{BB962C8B-B14F-4D97-AF65-F5344CB8AC3E}">
        <p14:creationId xmlns:p14="http://schemas.microsoft.com/office/powerpoint/2010/main" val="1890907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5120C72-F629-FF4E-925D-1E220D66D32E}"/>
              </a:ext>
            </a:extLst>
          </p:cNvPr>
          <p:cNvSpPr>
            <a:spLocks noGrp="1"/>
          </p:cNvSpPr>
          <p:nvPr>
            <p:ph type="ctrTitle"/>
          </p:nvPr>
        </p:nvSpPr>
        <p:spPr/>
        <p:txBody>
          <a:bodyPr/>
          <a:lstStyle/>
          <a:p>
            <a:r>
              <a:rPr lang="en-US" dirty="0"/>
              <a:t>How it is done in virtualized data centers</a:t>
            </a:r>
          </a:p>
        </p:txBody>
      </p:sp>
      <p:sp>
        <p:nvSpPr>
          <p:cNvPr id="6" name="Subtitle 5">
            <a:extLst>
              <a:ext uri="{FF2B5EF4-FFF2-40B4-BE49-F238E27FC236}">
                <a16:creationId xmlns:a16="http://schemas.microsoft.com/office/drawing/2014/main" id="{5DB5099F-9F54-CB45-9250-85E1B07AC813}"/>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370FB4DA-3412-8447-B063-8B86DE3FA5E8}"/>
              </a:ext>
            </a:extLst>
          </p:cNvPr>
          <p:cNvSpPr>
            <a:spLocks noGrp="1"/>
          </p:cNvSpPr>
          <p:nvPr>
            <p:ph type="sldNum" sz="quarter" idx="10"/>
          </p:nvPr>
        </p:nvSpPr>
        <p:spPr/>
        <p:txBody>
          <a:bodyPr/>
          <a:lstStyle/>
          <a:p>
            <a:fld id="{5328B5F4-9676-1D47-98AA-AF6FFDAECEFB}" type="slidenum">
              <a:rPr lang="en-US" altLang="en-US" smtClean="0"/>
              <a:pPr/>
              <a:t>24</a:t>
            </a:fld>
            <a:endParaRPr lang="en-US" altLang="en-US"/>
          </a:p>
        </p:txBody>
      </p:sp>
    </p:spTree>
    <p:extLst>
      <p:ext uri="{BB962C8B-B14F-4D97-AF65-F5344CB8AC3E}">
        <p14:creationId xmlns:p14="http://schemas.microsoft.com/office/powerpoint/2010/main" val="7583134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DFBA93DA-1308-EB48-B260-462C6B6DD1B3}"/>
              </a:ext>
            </a:extLst>
          </p:cNvPr>
          <p:cNvGrpSpPr/>
          <p:nvPr/>
        </p:nvGrpSpPr>
        <p:grpSpPr>
          <a:xfrm>
            <a:off x="1143000" y="1198166"/>
            <a:ext cx="5416808" cy="2747168"/>
            <a:chOff x="838200" y="2173149"/>
            <a:chExt cx="1273968" cy="551001"/>
          </a:xfrm>
        </p:grpSpPr>
        <p:sp>
          <p:nvSpPr>
            <p:cNvPr id="38" name="Cube 37">
              <a:extLst>
                <a:ext uri="{FF2B5EF4-FFF2-40B4-BE49-F238E27FC236}">
                  <a16:creationId xmlns:a16="http://schemas.microsoft.com/office/drawing/2014/main" id="{5CBAB0B3-499E-BF48-8746-85C512185CC2}"/>
                </a:ext>
              </a:extLst>
            </p:cNvPr>
            <p:cNvSpPr/>
            <p:nvPr/>
          </p:nvSpPr>
          <p:spPr bwMode="auto">
            <a:xfrm>
              <a:off x="838200" y="2173149"/>
              <a:ext cx="1273968" cy="551001"/>
            </a:xfrm>
            <a:prstGeom prst="cube">
              <a:avLst>
                <a:gd name="adj" fmla="val 56147"/>
              </a:avLst>
            </a:prstGeom>
            <a:solidFill>
              <a:schemeClr val="bg1">
                <a:lumMod val="65000"/>
                <a:alpha val="72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Arial" pitchFamily="-65" charset="0"/>
              </a:endParaRPr>
            </a:p>
          </p:txBody>
        </p:sp>
        <p:cxnSp>
          <p:nvCxnSpPr>
            <p:cNvPr id="39" name="Straight Connector 38">
              <a:extLst>
                <a:ext uri="{FF2B5EF4-FFF2-40B4-BE49-F238E27FC236}">
                  <a16:creationId xmlns:a16="http://schemas.microsoft.com/office/drawing/2014/main" id="{162B3A4D-38D7-1248-B356-E8EFCC61CFD0}"/>
                </a:ext>
              </a:extLst>
            </p:cNvPr>
            <p:cNvCxnSpPr>
              <a:cxnSpLocks/>
            </p:cNvCxnSpPr>
            <p:nvPr/>
          </p:nvCxnSpPr>
          <p:spPr bwMode="auto">
            <a:xfrm>
              <a:off x="1401207" y="2600919"/>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40" name="Straight Connector 39">
              <a:extLst>
                <a:ext uri="{FF2B5EF4-FFF2-40B4-BE49-F238E27FC236}">
                  <a16:creationId xmlns:a16="http://schemas.microsoft.com/office/drawing/2014/main" id="{C9B15560-C7D0-7346-949D-C81BF13114B8}"/>
                </a:ext>
              </a:extLst>
            </p:cNvPr>
            <p:cNvCxnSpPr>
              <a:cxnSpLocks/>
            </p:cNvCxnSpPr>
            <p:nvPr/>
          </p:nvCxnSpPr>
          <p:spPr bwMode="auto">
            <a:xfrm>
              <a:off x="1401207" y="2695370"/>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41" name="Straight Connector 40">
              <a:extLst>
                <a:ext uri="{FF2B5EF4-FFF2-40B4-BE49-F238E27FC236}">
                  <a16:creationId xmlns:a16="http://schemas.microsoft.com/office/drawing/2014/main" id="{53860B46-3C43-8645-A4F8-AA8A5D935E1F}"/>
                </a:ext>
              </a:extLst>
            </p:cNvPr>
            <p:cNvCxnSpPr>
              <a:cxnSpLocks/>
            </p:cNvCxnSpPr>
            <p:nvPr/>
          </p:nvCxnSpPr>
          <p:spPr bwMode="auto">
            <a:xfrm>
              <a:off x="1401207" y="2524719"/>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sp>
        <p:nvSpPr>
          <p:cNvPr id="11" name="Rectangle 10">
            <a:extLst>
              <a:ext uri="{FF2B5EF4-FFF2-40B4-BE49-F238E27FC236}">
                <a16:creationId xmlns:a16="http://schemas.microsoft.com/office/drawing/2014/main" id="{1F6464FE-49E7-9E49-B2F8-6C0DC3B3ACBA}"/>
              </a:ext>
            </a:extLst>
          </p:cNvPr>
          <p:cNvSpPr/>
          <p:nvPr/>
        </p:nvSpPr>
        <p:spPr bwMode="auto">
          <a:xfrm>
            <a:off x="1401517" y="2769544"/>
            <a:ext cx="3548597" cy="1138206"/>
          </a:xfrm>
          <a:prstGeom prst="rect">
            <a:avLst/>
          </a:prstGeom>
          <a:solidFill>
            <a:schemeClr val="accent6">
              <a:lumMod val="20000"/>
              <a:lumOff val="8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2" name="Title 1">
            <a:extLst>
              <a:ext uri="{FF2B5EF4-FFF2-40B4-BE49-F238E27FC236}">
                <a16:creationId xmlns:a16="http://schemas.microsoft.com/office/drawing/2014/main" id="{7954FC7E-6594-804B-8FD2-A1B54F9E3B36}"/>
              </a:ext>
            </a:extLst>
          </p:cNvPr>
          <p:cNvSpPr>
            <a:spLocks noGrp="1"/>
          </p:cNvSpPr>
          <p:nvPr>
            <p:ph type="title"/>
          </p:nvPr>
        </p:nvSpPr>
        <p:spPr>
          <a:xfrm>
            <a:off x="76200" y="206375"/>
            <a:ext cx="8839200" cy="857250"/>
          </a:xfrm>
        </p:spPr>
        <p:txBody>
          <a:bodyPr/>
          <a:lstStyle/>
          <a:p>
            <a:r>
              <a:rPr lang="en-US" dirty="0"/>
              <a:t>1: Use the software “</a:t>
            </a:r>
            <a:r>
              <a:rPr lang="en-US" dirty="0" err="1"/>
              <a:t>vSwitch</a:t>
            </a:r>
            <a:r>
              <a:rPr lang="en-US" dirty="0"/>
              <a:t>” in every server</a:t>
            </a:r>
            <a:endParaRPr lang="en-US" dirty="0">
              <a:solidFill>
                <a:schemeClr val="bg1">
                  <a:lumMod val="65000"/>
                </a:schemeClr>
              </a:solidFill>
            </a:endParaRPr>
          </a:p>
        </p:txBody>
      </p:sp>
      <p:sp>
        <p:nvSpPr>
          <p:cNvPr id="4" name="Slide Number Placeholder 3">
            <a:extLst>
              <a:ext uri="{FF2B5EF4-FFF2-40B4-BE49-F238E27FC236}">
                <a16:creationId xmlns:a16="http://schemas.microsoft.com/office/drawing/2014/main" id="{09924221-DAB4-A449-8AA3-BDCC2BB8D1E3}"/>
              </a:ext>
            </a:extLst>
          </p:cNvPr>
          <p:cNvSpPr>
            <a:spLocks noGrp="1"/>
          </p:cNvSpPr>
          <p:nvPr>
            <p:ph type="sldNum" sz="quarter" idx="10"/>
          </p:nvPr>
        </p:nvSpPr>
        <p:spPr/>
        <p:txBody>
          <a:bodyPr/>
          <a:lstStyle/>
          <a:p>
            <a:fld id="{5328B5F4-9676-1D47-98AA-AF6FFDAECEFB}" type="slidenum">
              <a:rPr lang="en-US" altLang="en-US" smtClean="0"/>
              <a:pPr/>
              <a:t>25</a:t>
            </a:fld>
            <a:endParaRPr lang="en-US" altLang="en-US"/>
          </a:p>
        </p:txBody>
      </p:sp>
      <p:sp>
        <p:nvSpPr>
          <p:cNvPr id="6" name="Rounded Rectangle 5">
            <a:extLst>
              <a:ext uri="{FF2B5EF4-FFF2-40B4-BE49-F238E27FC236}">
                <a16:creationId xmlns:a16="http://schemas.microsoft.com/office/drawing/2014/main" id="{EF6EB4A1-96CC-F74E-9189-51D53810F287}"/>
              </a:ext>
            </a:extLst>
          </p:cNvPr>
          <p:cNvSpPr/>
          <p:nvPr/>
        </p:nvSpPr>
        <p:spPr bwMode="auto">
          <a:xfrm>
            <a:off x="3021062" y="1626722"/>
            <a:ext cx="665975" cy="573723"/>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dirty="0">
                <a:latin typeface="Arial" pitchFamily="-65" charset="0"/>
              </a:rPr>
              <a:t>VM</a:t>
            </a:r>
          </a:p>
        </p:txBody>
      </p:sp>
      <p:sp>
        <p:nvSpPr>
          <p:cNvPr id="12" name="TextBox 11">
            <a:extLst>
              <a:ext uri="{FF2B5EF4-FFF2-40B4-BE49-F238E27FC236}">
                <a16:creationId xmlns:a16="http://schemas.microsoft.com/office/drawing/2014/main" id="{C88F927E-7931-BF4C-BC04-1E479368F5DC}"/>
              </a:ext>
            </a:extLst>
          </p:cNvPr>
          <p:cNvSpPr txBox="1"/>
          <p:nvPr/>
        </p:nvSpPr>
        <p:spPr>
          <a:xfrm>
            <a:off x="4076908" y="3640306"/>
            <a:ext cx="960519" cy="338554"/>
          </a:xfrm>
          <a:prstGeom prst="rect">
            <a:avLst/>
          </a:prstGeom>
          <a:noFill/>
        </p:spPr>
        <p:txBody>
          <a:bodyPr wrap="none" rtlCol="0">
            <a:spAutoFit/>
          </a:bodyPr>
          <a:lstStyle/>
          <a:p>
            <a:r>
              <a:rPr lang="en-US" sz="1600" dirty="0"/>
              <a:t>Host OS</a:t>
            </a:r>
          </a:p>
        </p:txBody>
      </p:sp>
      <p:cxnSp>
        <p:nvCxnSpPr>
          <p:cNvPr id="14" name="Straight Connector 13">
            <a:extLst>
              <a:ext uri="{FF2B5EF4-FFF2-40B4-BE49-F238E27FC236}">
                <a16:creationId xmlns:a16="http://schemas.microsoft.com/office/drawing/2014/main" id="{CF69A820-66CE-8F49-A2DE-45B45EC9E129}"/>
              </a:ext>
            </a:extLst>
          </p:cNvPr>
          <p:cNvCxnSpPr>
            <a:cxnSpLocks/>
            <a:stCxn id="6" idx="2"/>
          </p:cNvCxnSpPr>
          <p:nvPr/>
        </p:nvCxnSpPr>
        <p:spPr bwMode="auto">
          <a:xfrm>
            <a:off x="3354050" y="2200445"/>
            <a:ext cx="464702" cy="693821"/>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24" name="Straight Arrow Connector 23">
            <a:extLst>
              <a:ext uri="{FF2B5EF4-FFF2-40B4-BE49-F238E27FC236}">
                <a16:creationId xmlns:a16="http://schemas.microsoft.com/office/drawing/2014/main" id="{06660ADB-A437-E24D-B847-5A465DC2240B}"/>
              </a:ext>
            </a:extLst>
          </p:cNvPr>
          <p:cNvCxnSpPr>
            <a:cxnSpLocks/>
          </p:cNvCxnSpPr>
          <p:nvPr/>
        </p:nvCxnSpPr>
        <p:spPr bwMode="auto">
          <a:xfrm>
            <a:off x="6459722" y="3156926"/>
            <a:ext cx="1406603" cy="0"/>
          </a:xfrm>
          <a:prstGeom prst="straightConnector1">
            <a:avLst/>
          </a:prstGeom>
          <a:solidFill>
            <a:srgbClr val="808080"/>
          </a:solidFill>
          <a:ln w="38100" cap="flat" cmpd="sng" algn="ctr">
            <a:solidFill>
              <a:schemeClr val="tx1"/>
            </a:solidFill>
            <a:prstDash val="solid"/>
            <a:round/>
            <a:headEnd type="triangle" w="med" len="med"/>
            <a:tailEnd type="triangle" w="med" len="med"/>
          </a:ln>
          <a:effectLst/>
        </p:spPr>
      </p:cxnSp>
      <p:sp>
        <p:nvSpPr>
          <p:cNvPr id="3" name="TextBox 2">
            <a:extLst>
              <a:ext uri="{FF2B5EF4-FFF2-40B4-BE49-F238E27FC236}">
                <a16:creationId xmlns:a16="http://schemas.microsoft.com/office/drawing/2014/main" id="{CE75BDBB-7E90-2347-BD14-9A6AA2D8A355}"/>
              </a:ext>
            </a:extLst>
          </p:cNvPr>
          <p:cNvSpPr txBox="1"/>
          <p:nvPr/>
        </p:nvSpPr>
        <p:spPr>
          <a:xfrm>
            <a:off x="1934915" y="2829570"/>
            <a:ext cx="1642437" cy="646331"/>
          </a:xfrm>
          <a:prstGeom prst="rect">
            <a:avLst/>
          </a:prstGeom>
          <a:noFill/>
        </p:spPr>
        <p:txBody>
          <a:bodyPr wrap="none" rtlCol="0">
            <a:spAutoFit/>
          </a:bodyPr>
          <a:lstStyle/>
          <a:p>
            <a:pPr algn="r"/>
            <a:r>
              <a:rPr lang="en-US" sz="1800" dirty="0"/>
              <a:t>Virtual Switch </a:t>
            </a:r>
          </a:p>
          <a:p>
            <a:pPr algn="r"/>
            <a:r>
              <a:rPr lang="en-US" sz="1800" dirty="0"/>
              <a:t>“</a:t>
            </a:r>
            <a:r>
              <a:rPr lang="en-US" sz="1800" dirty="0" err="1"/>
              <a:t>vSwitch</a:t>
            </a:r>
            <a:r>
              <a:rPr lang="en-US" sz="1800" dirty="0"/>
              <a:t>”</a:t>
            </a:r>
          </a:p>
        </p:txBody>
      </p:sp>
      <p:sp>
        <p:nvSpPr>
          <p:cNvPr id="26" name="Rounded Rectangle 25">
            <a:extLst>
              <a:ext uri="{FF2B5EF4-FFF2-40B4-BE49-F238E27FC236}">
                <a16:creationId xmlns:a16="http://schemas.microsoft.com/office/drawing/2014/main" id="{6E4EC5D3-0A22-E44D-97E5-63EFA2FE89A1}"/>
              </a:ext>
            </a:extLst>
          </p:cNvPr>
          <p:cNvSpPr/>
          <p:nvPr/>
        </p:nvSpPr>
        <p:spPr bwMode="auto">
          <a:xfrm>
            <a:off x="3743921" y="1626722"/>
            <a:ext cx="665975" cy="573723"/>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dirty="0">
                <a:latin typeface="Arial" pitchFamily="-65" charset="0"/>
              </a:rPr>
              <a:t>VM</a:t>
            </a:r>
          </a:p>
        </p:txBody>
      </p:sp>
      <p:cxnSp>
        <p:nvCxnSpPr>
          <p:cNvPr id="27" name="Straight Connector 26">
            <a:extLst>
              <a:ext uri="{FF2B5EF4-FFF2-40B4-BE49-F238E27FC236}">
                <a16:creationId xmlns:a16="http://schemas.microsoft.com/office/drawing/2014/main" id="{0F18F061-6B79-984F-B3AC-9CDA7FB3ECA1}"/>
              </a:ext>
            </a:extLst>
          </p:cNvPr>
          <p:cNvCxnSpPr>
            <a:cxnSpLocks/>
            <a:stCxn id="26" idx="2"/>
            <a:endCxn id="23" idx="0"/>
          </p:cNvCxnSpPr>
          <p:nvPr/>
        </p:nvCxnSpPr>
        <p:spPr bwMode="auto">
          <a:xfrm>
            <a:off x="4076909" y="2200445"/>
            <a:ext cx="1" cy="649340"/>
          </a:xfrm>
          <a:prstGeom prst="line">
            <a:avLst/>
          </a:prstGeom>
          <a:solidFill>
            <a:srgbClr val="808080"/>
          </a:solidFill>
          <a:ln w="9525" cap="flat" cmpd="sng" algn="ctr">
            <a:solidFill>
              <a:schemeClr val="tx1"/>
            </a:solidFill>
            <a:prstDash val="solid"/>
            <a:round/>
            <a:headEnd type="none" w="med" len="med"/>
            <a:tailEnd type="none" w="med" len="med"/>
          </a:ln>
          <a:effectLst/>
        </p:spPr>
      </p:cxnSp>
      <p:sp>
        <p:nvSpPr>
          <p:cNvPr id="29" name="Rounded Rectangle 28">
            <a:extLst>
              <a:ext uri="{FF2B5EF4-FFF2-40B4-BE49-F238E27FC236}">
                <a16:creationId xmlns:a16="http://schemas.microsoft.com/office/drawing/2014/main" id="{E61FFAD6-5339-BF42-9CB0-B3611C80E542}"/>
              </a:ext>
            </a:extLst>
          </p:cNvPr>
          <p:cNvSpPr/>
          <p:nvPr/>
        </p:nvSpPr>
        <p:spPr bwMode="auto">
          <a:xfrm>
            <a:off x="4466780" y="1626722"/>
            <a:ext cx="665975" cy="573723"/>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dirty="0">
                <a:latin typeface="Arial" pitchFamily="-65" charset="0"/>
              </a:rPr>
              <a:t>VM</a:t>
            </a:r>
          </a:p>
        </p:txBody>
      </p:sp>
      <p:cxnSp>
        <p:nvCxnSpPr>
          <p:cNvPr id="35" name="Straight Connector 34">
            <a:extLst>
              <a:ext uri="{FF2B5EF4-FFF2-40B4-BE49-F238E27FC236}">
                <a16:creationId xmlns:a16="http://schemas.microsoft.com/office/drawing/2014/main" id="{7FD3589E-738F-FE43-8FAE-D8CCF7AC837C}"/>
              </a:ext>
            </a:extLst>
          </p:cNvPr>
          <p:cNvCxnSpPr>
            <a:cxnSpLocks/>
            <a:stCxn id="29" idx="2"/>
          </p:cNvCxnSpPr>
          <p:nvPr/>
        </p:nvCxnSpPr>
        <p:spPr bwMode="auto">
          <a:xfrm flipH="1">
            <a:off x="4409895" y="2200445"/>
            <a:ext cx="389873" cy="756074"/>
          </a:xfrm>
          <a:prstGeom prst="line">
            <a:avLst/>
          </a:prstGeom>
          <a:solidFill>
            <a:srgbClr val="808080"/>
          </a:solidFill>
          <a:ln w="9525" cap="flat" cmpd="sng" algn="ctr">
            <a:solidFill>
              <a:schemeClr val="tx1"/>
            </a:solidFill>
            <a:prstDash val="solid"/>
            <a:round/>
            <a:headEnd type="none" w="med" len="med"/>
            <a:tailEnd type="none" w="med" len="med"/>
          </a:ln>
          <a:effectLst/>
        </p:spPr>
      </p:cxnSp>
      <p:sp>
        <p:nvSpPr>
          <p:cNvPr id="43" name="Rectangle 42">
            <a:extLst>
              <a:ext uri="{FF2B5EF4-FFF2-40B4-BE49-F238E27FC236}">
                <a16:creationId xmlns:a16="http://schemas.microsoft.com/office/drawing/2014/main" id="{B6971A2A-DF92-3747-84E3-F2E4454003BA}"/>
              </a:ext>
            </a:extLst>
          </p:cNvPr>
          <p:cNvSpPr/>
          <p:nvPr/>
        </p:nvSpPr>
        <p:spPr bwMode="auto">
          <a:xfrm>
            <a:off x="5483512" y="2888940"/>
            <a:ext cx="986525" cy="573723"/>
          </a:xfrm>
          <a:prstGeom prst="rect">
            <a:avLst/>
          </a:prstGeom>
          <a:solidFill>
            <a:schemeClr val="bg1">
              <a:lumMod val="7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45" name="TextBox 44">
            <a:extLst>
              <a:ext uri="{FF2B5EF4-FFF2-40B4-BE49-F238E27FC236}">
                <a16:creationId xmlns:a16="http://schemas.microsoft.com/office/drawing/2014/main" id="{A18CC44C-F37E-AE4A-98FE-0003467659D8}"/>
              </a:ext>
            </a:extLst>
          </p:cNvPr>
          <p:cNvSpPr txBox="1"/>
          <p:nvPr/>
        </p:nvSpPr>
        <p:spPr>
          <a:xfrm>
            <a:off x="6546261" y="2784471"/>
            <a:ext cx="1152880" cy="400110"/>
          </a:xfrm>
          <a:prstGeom prst="rect">
            <a:avLst/>
          </a:prstGeom>
          <a:noFill/>
        </p:spPr>
        <p:txBody>
          <a:bodyPr wrap="none" rtlCol="0">
            <a:spAutoFit/>
          </a:bodyPr>
          <a:lstStyle/>
          <a:p>
            <a:r>
              <a:rPr lang="en-US" dirty="0"/>
              <a:t>Ethernet</a:t>
            </a:r>
          </a:p>
        </p:txBody>
      </p:sp>
      <p:sp>
        <p:nvSpPr>
          <p:cNvPr id="46" name="TextBox 45">
            <a:extLst>
              <a:ext uri="{FF2B5EF4-FFF2-40B4-BE49-F238E27FC236}">
                <a16:creationId xmlns:a16="http://schemas.microsoft.com/office/drawing/2014/main" id="{AF2F46BD-A566-FF45-A92C-BF8C1CC0C2BD}"/>
              </a:ext>
            </a:extLst>
          </p:cNvPr>
          <p:cNvSpPr txBox="1"/>
          <p:nvPr/>
        </p:nvSpPr>
        <p:spPr>
          <a:xfrm>
            <a:off x="5632311" y="2956519"/>
            <a:ext cx="627095" cy="400110"/>
          </a:xfrm>
          <a:prstGeom prst="rect">
            <a:avLst/>
          </a:prstGeom>
          <a:noFill/>
        </p:spPr>
        <p:txBody>
          <a:bodyPr wrap="none" rtlCol="0">
            <a:spAutoFit/>
          </a:bodyPr>
          <a:lstStyle/>
          <a:p>
            <a:r>
              <a:rPr lang="en-US" dirty="0"/>
              <a:t>NIC</a:t>
            </a:r>
          </a:p>
        </p:txBody>
      </p:sp>
      <p:cxnSp>
        <p:nvCxnSpPr>
          <p:cNvPr id="48" name="Straight Connector 47">
            <a:extLst>
              <a:ext uri="{FF2B5EF4-FFF2-40B4-BE49-F238E27FC236}">
                <a16:creationId xmlns:a16="http://schemas.microsoft.com/office/drawing/2014/main" id="{3CD0D020-2491-B14B-93AB-FE63300F22D3}"/>
              </a:ext>
            </a:extLst>
          </p:cNvPr>
          <p:cNvCxnSpPr>
            <a:cxnSpLocks/>
            <a:endCxn id="43" idx="1"/>
          </p:cNvCxnSpPr>
          <p:nvPr/>
        </p:nvCxnSpPr>
        <p:spPr bwMode="auto">
          <a:xfrm flipV="1">
            <a:off x="4197294" y="3175802"/>
            <a:ext cx="1286218" cy="16226"/>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pic>
        <p:nvPicPr>
          <p:cNvPr id="23" name="Picture 22">
            <a:extLst>
              <a:ext uri="{FF2B5EF4-FFF2-40B4-BE49-F238E27FC236}">
                <a16:creationId xmlns:a16="http://schemas.microsoft.com/office/drawing/2014/main" id="{C311652C-BA1F-994D-BED7-6C8F2EE6CD34}"/>
              </a:ext>
            </a:extLst>
          </p:cNvPr>
          <p:cNvPicPr>
            <a:picLocks noChangeAspect="1"/>
          </p:cNvPicPr>
          <p:nvPr/>
        </p:nvPicPr>
        <p:blipFill>
          <a:blip r:embed="rId3">
            <a:duotone>
              <a:schemeClr val="accent2">
                <a:shade val="45000"/>
                <a:satMod val="135000"/>
              </a:schemeClr>
              <a:prstClr val="white"/>
            </a:duotone>
          </a:blip>
          <a:stretch>
            <a:fillRect/>
          </a:stretch>
        </p:blipFill>
        <p:spPr>
          <a:xfrm>
            <a:off x="3444523" y="2849785"/>
            <a:ext cx="1264773" cy="811069"/>
          </a:xfrm>
          <a:prstGeom prst="rect">
            <a:avLst/>
          </a:prstGeom>
        </p:spPr>
      </p:pic>
      <p:sp>
        <p:nvSpPr>
          <p:cNvPr id="52" name="TextBox 51">
            <a:extLst>
              <a:ext uri="{FF2B5EF4-FFF2-40B4-BE49-F238E27FC236}">
                <a16:creationId xmlns:a16="http://schemas.microsoft.com/office/drawing/2014/main" id="{B2EC80AF-B0F5-0746-9FD3-2FD193F8D026}"/>
              </a:ext>
            </a:extLst>
          </p:cNvPr>
          <p:cNvSpPr txBox="1"/>
          <p:nvPr/>
        </p:nvSpPr>
        <p:spPr>
          <a:xfrm>
            <a:off x="2563286" y="4118035"/>
            <a:ext cx="5298343" cy="954107"/>
          </a:xfrm>
          <a:prstGeom prst="rect">
            <a:avLst/>
          </a:prstGeom>
          <a:noFill/>
        </p:spPr>
        <p:txBody>
          <a:bodyPr wrap="square" rtlCol="0">
            <a:spAutoFit/>
          </a:bodyPr>
          <a:lstStyle/>
          <a:p>
            <a:pPr marL="180975" indent="-180975">
              <a:buFont typeface="Arial" panose="020B0604020202020204" pitchFamily="34" charset="0"/>
              <a:buChar char="•"/>
            </a:pPr>
            <a:r>
              <a:rPr lang="en-US" sz="1800" dirty="0"/>
              <a:t>Maintains </a:t>
            </a:r>
            <a:r>
              <a:rPr lang="en-US" sz="1800" dirty="0">
                <a:solidFill>
                  <a:srgbClr val="FF0000"/>
                </a:solidFill>
              </a:rPr>
              <a:t>tunnel</a:t>
            </a:r>
            <a:r>
              <a:rPr lang="en-US" sz="1800" dirty="0"/>
              <a:t> to every other server’s </a:t>
            </a:r>
            <a:r>
              <a:rPr lang="en-US" sz="1800" dirty="0" err="1"/>
              <a:t>vSwitch</a:t>
            </a:r>
            <a:endParaRPr lang="en-US" sz="1800" dirty="0"/>
          </a:p>
          <a:p>
            <a:pPr marL="180975" indent="-180975">
              <a:buFont typeface="Arial" panose="020B0604020202020204" pitchFamily="34" charset="0"/>
              <a:buChar char="•"/>
            </a:pPr>
            <a:r>
              <a:rPr lang="en-US" sz="1800" dirty="0">
                <a:solidFill>
                  <a:srgbClr val="FF0000"/>
                </a:solidFill>
              </a:rPr>
              <a:t>Tags</a:t>
            </a:r>
            <a:r>
              <a:rPr lang="en-US" sz="1800" dirty="0"/>
              <a:t> packets with tenant ID</a:t>
            </a:r>
          </a:p>
          <a:p>
            <a:pPr marL="180975" indent="-180975">
              <a:buFont typeface="Arial" panose="020B0604020202020204" pitchFamily="34" charset="0"/>
              <a:buChar char="•"/>
            </a:pPr>
            <a:r>
              <a:rPr lang="en-US" sz="1800" dirty="0"/>
              <a:t>Forwards packets into tunnel</a:t>
            </a:r>
          </a:p>
        </p:txBody>
      </p:sp>
    </p:spTree>
    <p:extLst>
      <p:ext uri="{BB962C8B-B14F-4D97-AF65-F5344CB8AC3E}">
        <p14:creationId xmlns:p14="http://schemas.microsoft.com/office/powerpoint/2010/main" val="1969367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4FC7E-6594-804B-8FD2-A1B54F9E3B36}"/>
              </a:ext>
            </a:extLst>
          </p:cNvPr>
          <p:cNvSpPr>
            <a:spLocks noGrp="1"/>
          </p:cNvSpPr>
          <p:nvPr>
            <p:ph type="title"/>
          </p:nvPr>
        </p:nvSpPr>
        <p:spPr>
          <a:xfrm>
            <a:off x="12507" y="-95250"/>
            <a:ext cx="9118986" cy="857250"/>
          </a:xfrm>
        </p:spPr>
        <p:txBody>
          <a:bodyPr/>
          <a:lstStyle/>
          <a:p>
            <a:r>
              <a:rPr lang="en-US" sz="3200" dirty="0"/>
              <a:t>2: Forward packets in tunnels between </a:t>
            </a:r>
            <a:r>
              <a:rPr lang="en-US" sz="3200" dirty="0" err="1"/>
              <a:t>vSwitches</a:t>
            </a:r>
            <a:endParaRPr lang="en-US" sz="3200" dirty="0"/>
          </a:p>
        </p:txBody>
      </p:sp>
      <p:sp>
        <p:nvSpPr>
          <p:cNvPr id="4" name="Slide Number Placeholder 3">
            <a:extLst>
              <a:ext uri="{FF2B5EF4-FFF2-40B4-BE49-F238E27FC236}">
                <a16:creationId xmlns:a16="http://schemas.microsoft.com/office/drawing/2014/main" id="{09924221-DAB4-A449-8AA3-BDCC2BB8D1E3}"/>
              </a:ext>
            </a:extLst>
          </p:cNvPr>
          <p:cNvSpPr>
            <a:spLocks noGrp="1"/>
          </p:cNvSpPr>
          <p:nvPr>
            <p:ph type="sldNum" sz="quarter" idx="10"/>
          </p:nvPr>
        </p:nvSpPr>
        <p:spPr/>
        <p:txBody>
          <a:bodyPr/>
          <a:lstStyle/>
          <a:p>
            <a:fld id="{5328B5F4-9676-1D47-98AA-AF6FFDAECEFB}" type="slidenum">
              <a:rPr lang="en-US" altLang="en-US" smtClean="0"/>
              <a:pPr/>
              <a:t>26</a:t>
            </a:fld>
            <a:endParaRPr lang="en-US" altLang="en-US"/>
          </a:p>
        </p:txBody>
      </p:sp>
      <p:sp>
        <p:nvSpPr>
          <p:cNvPr id="124" name="Rectangle 123">
            <a:extLst>
              <a:ext uri="{FF2B5EF4-FFF2-40B4-BE49-F238E27FC236}">
                <a16:creationId xmlns:a16="http://schemas.microsoft.com/office/drawing/2014/main" id="{AF3CE58B-8D4F-494D-9D54-ABA733E81694}"/>
              </a:ext>
            </a:extLst>
          </p:cNvPr>
          <p:cNvSpPr/>
          <p:nvPr/>
        </p:nvSpPr>
        <p:spPr>
          <a:xfrm>
            <a:off x="2253180" y="4042963"/>
            <a:ext cx="920445" cy="253916"/>
          </a:xfrm>
          <a:prstGeom prst="rect">
            <a:avLst/>
          </a:prstGeom>
        </p:spPr>
        <p:txBody>
          <a:bodyPr wrap="none">
            <a:spAutoFit/>
          </a:bodyPr>
          <a:lstStyle/>
          <a:p>
            <a:r>
              <a:rPr lang="en-US" sz="1050" dirty="0">
                <a:solidFill>
                  <a:srgbClr val="000000"/>
                </a:solidFill>
                <a:latin typeface="Menlo" panose="020B0609030804020204" pitchFamily="49" charset="0"/>
              </a:rPr>
              <a:t>192.5.0.2</a:t>
            </a:r>
          </a:p>
        </p:txBody>
      </p:sp>
      <p:sp>
        <p:nvSpPr>
          <p:cNvPr id="147" name="Rectangle 146">
            <a:extLst>
              <a:ext uri="{FF2B5EF4-FFF2-40B4-BE49-F238E27FC236}">
                <a16:creationId xmlns:a16="http://schemas.microsoft.com/office/drawing/2014/main" id="{0F95276D-F953-FE44-8D8D-BC8BB27F7B65}"/>
              </a:ext>
            </a:extLst>
          </p:cNvPr>
          <p:cNvSpPr/>
          <p:nvPr/>
        </p:nvSpPr>
        <p:spPr>
          <a:xfrm>
            <a:off x="5657383" y="4038607"/>
            <a:ext cx="920445" cy="253916"/>
          </a:xfrm>
          <a:prstGeom prst="rect">
            <a:avLst/>
          </a:prstGeom>
        </p:spPr>
        <p:txBody>
          <a:bodyPr wrap="none">
            <a:spAutoFit/>
          </a:bodyPr>
          <a:lstStyle/>
          <a:p>
            <a:r>
              <a:rPr lang="en-US" sz="1050" dirty="0">
                <a:solidFill>
                  <a:srgbClr val="000000"/>
                </a:solidFill>
                <a:latin typeface="Menlo" panose="020B0609030804020204" pitchFamily="49" charset="0"/>
              </a:rPr>
              <a:t>192.5.0.4</a:t>
            </a:r>
          </a:p>
        </p:txBody>
      </p:sp>
      <p:grpSp>
        <p:nvGrpSpPr>
          <p:cNvPr id="22" name="Group 21">
            <a:extLst>
              <a:ext uri="{FF2B5EF4-FFF2-40B4-BE49-F238E27FC236}">
                <a16:creationId xmlns:a16="http://schemas.microsoft.com/office/drawing/2014/main" id="{638BEC1A-66F9-2346-8B55-8D4849CD5B07}"/>
              </a:ext>
            </a:extLst>
          </p:cNvPr>
          <p:cNvGrpSpPr/>
          <p:nvPr/>
        </p:nvGrpSpPr>
        <p:grpSpPr>
          <a:xfrm>
            <a:off x="5984043" y="1451156"/>
            <a:ext cx="2581081" cy="1084497"/>
            <a:chOff x="6449004" y="1664521"/>
            <a:chExt cx="2581081" cy="1084497"/>
          </a:xfrm>
        </p:grpSpPr>
        <p:sp>
          <p:nvSpPr>
            <p:cNvPr id="57" name="Rounded Rectangle 56">
              <a:extLst>
                <a:ext uri="{FF2B5EF4-FFF2-40B4-BE49-F238E27FC236}">
                  <a16:creationId xmlns:a16="http://schemas.microsoft.com/office/drawing/2014/main" id="{565E3FAA-D7C5-6842-8F3F-CC47B8F8388B}"/>
                </a:ext>
              </a:extLst>
            </p:cNvPr>
            <p:cNvSpPr/>
            <p:nvPr/>
          </p:nvSpPr>
          <p:spPr bwMode="auto">
            <a:xfrm>
              <a:off x="7159412" y="1664521"/>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58" name="Rounded Rectangle 57">
              <a:extLst>
                <a:ext uri="{FF2B5EF4-FFF2-40B4-BE49-F238E27FC236}">
                  <a16:creationId xmlns:a16="http://schemas.microsoft.com/office/drawing/2014/main" id="{CC09DEF4-6040-6744-B831-E8B6343DF4CB}"/>
                </a:ext>
              </a:extLst>
            </p:cNvPr>
            <p:cNvSpPr/>
            <p:nvPr/>
          </p:nvSpPr>
          <p:spPr bwMode="auto">
            <a:xfrm>
              <a:off x="7488508" y="166452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59" name="Rounded Rectangle 58">
              <a:extLst>
                <a:ext uri="{FF2B5EF4-FFF2-40B4-BE49-F238E27FC236}">
                  <a16:creationId xmlns:a16="http://schemas.microsoft.com/office/drawing/2014/main" id="{794AF19D-E111-EA48-8260-B8531CD3D96B}"/>
                </a:ext>
              </a:extLst>
            </p:cNvPr>
            <p:cNvSpPr/>
            <p:nvPr/>
          </p:nvSpPr>
          <p:spPr bwMode="auto">
            <a:xfrm>
              <a:off x="7817604" y="1664521"/>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cxnSp>
          <p:nvCxnSpPr>
            <p:cNvPr id="63" name="Straight Connector 62">
              <a:extLst>
                <a:ext uri="{FF2B5EF4-FFF2-40B4-BE49-F238E27FC236}">
                  <a16:creationId xmlns:a16="http://schemas.microsoft.com/office/drawing/2014/main" id="{AB687E23-24B1-D64F-86B7-AD1FE2B6C85B}"/>
                </a:ext>
              </a:extLst>
            </p:cNvPr>
            <p:cNvCxnSpPr>
              <a:cxnSpLocks/>
              <a:stCxn id="57" idx="2"/>
            </p:cNvCxnSpPr>
            <p:nvPr/>
          </p:nvCxnSpPr>
          <p:spPr bwMode="auto">
            <a:xfrm>
              <a:off x="7311812" y="1969321"/>
              <a:ext cx="160692"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64" name="Straight Connector 63">
              <a:extLst>
                <a:ext uri="{FF2B5EF4-FFF2-40B4-BE49-F238E27FC236}">
                  <a16:creationId xmlns:a16="http://schemas.microsoft.com/office/drawing/2014/main" id="{ABE5F311-6F09-164A-AAE8-D95E66BC47B2}"/>
                </a:ext>
              </a:extLst>
            </p:cNvPr>
            <p:cNvCxnSpPr>
              <a:cxnSpLocks/>
              <a:stCxn id="58" idx="2"/>
            </p:cNvCxnSpPr>
            <p:nvPr/>
          </p:nvCxnSpPr>
          <p:spPr bwMode="auto">
            <a:xfrm flipH="1">
              <a:off x="7633197" y="1969321"/>
              <a:ext cx="7711" cy="227012"/>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65" name="Straight Connector 64">
              <a:extLst>
                <a:ext uri="{FF2B5EF4-FFF2-40B4-BE49-F238E27FC236}">
                  <a16:creationId xmlns:a16="http://schemas.microsoft.com/office/drawing/2014/main" id="{E5504116-17E5-2840-86FC-AC766B6FEFA8}"/>
                </a:ext>
              </a:extLst>
            </p:cNvPr>
            <p:cNvCxnSpPr>
              <a:cxnSpLocks/>
              <a:stCxn id="59" idx="2"/>
            </p:cNvCxnSpPr>
            <p:nvPr/>
          </p:nvCxnSpPr>
          <p:spPr bwMode="auto">
            <a:xfrm flipH="1">
              <a:off x="7817604" y="1969321"/>
              <a:ext cx="152400"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grpSp>
          <p:nvGrpSpPr>
            <p:cNvPr id="14" name="Group 13">
              <a:extLst>
                <a:ext uri="{FF2B5EF4-FFF2-40B4-BE49-F238E27FC236}">
                  <a16:creationId xmlns:a16="http://schemas.microsoft.com/office/drawing/2014/main" id="{7F6C05BA-5DCC-3E44-9162-F7D35AFBBA68}"/>
                </a:ext>
              </a:extLst>
            </p:cNvPr>
            <p:cNvGrpSpPr/>
            <p:nvPr/>
          </p:nvGrpSpPr>
          <p:grpSpPr>
            <a:xfrm>
              <a:off x="6938508" y="2198017"/>
              <a:ext cx="1273968" cy="551001"/>
              <a:chOff x="7159412" y="2369212"/>
              <a:chExt cx="1273968" cy="551001"/>
            </a:xfrm>
          </p:grpSpPr>
          <p:sp>
            <p:nvSpPr>
              <p:cNvPr id="13" name="Cube 12">
                <a:extLst>
                  <a:ext uri="{FF2B5EF4-FFF2-40B4-BE49-F238E27FC236}">
                    <a16:creationId xmlns:a16="http://schemas.microsoft.com/office/drawing/2014/main" id="{3FCA57DF-4F56-4D4E-977A-D6FF72A1EF13}"/>
                  </a:ext>
                </a:extLst>
              </p:cNvPr>
              <p:cNvSpPr/>
              <p:nvPr/>
            </p:nvSpPr>
            <p:spPr bwMode="auto">
              <a:xfrm>
                <a:off x="7159412" y="2369212"/>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17" name="Straight Connector 16">
                <a:extLst>
                  <a:ext uri="{FF2B5EF4-FFF2-40B4-BE49-F238E27FC236}">
                    <a16:creationId xmlns:a16="http://schemas.microsoft.com/office/drawing/2014/main" id="{5FCC76D2-220B-4744-9BE6-9641EAD23519}"/>
                  </a:ext>
                </a:extLst>
              </p:cNvPr>
              <p:cNvCxnSpPr/>
              <p:nvPr/>
            </p:nvCxnSpPr>
            <p:spPr bwMode="auto">
              <a:xfrm>
                <a:off x="7767402" y="2815233"/>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52" name="Straight Connector 51">
                <a:extLst>
                  <a:ext uri="{FF2B5EF4-FFF2-40B4-BE49-F238E27FC236}">
                    <a16:creationId xmlns:a16="http://schemas.microsoft.com/office/drawing/2014/main" id="{5D888D47-C826-8F46-BC01-5C7CBC62ACF8}"/>
                  </a:ext>
                </a:extLst>
              </p:cNvPr>
              <p:cNvCxnSpPr/>
              <p:nvPr/>
            </p:nvCxnSpPr>
            <p:spPr bwMode="auto">
              <a:xfrm>
                <a:off x="7767402" y="2891433"/>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53" name="Straight Connector 52">
                <a:extLst>
                  <a:ext uri="{FF2B5EF4-FFF2-40B4-BE49-F238E27FC236}">
                    <a16:creationId xmlns:a16="http://schemas.microsoft.com/office/drawing/2014/main" id="{C32F984E-8210-FD45-96A5-7BA0E638073E}"/>
                  </a:ext>
                </a:extLst>
              </p:cNvPr>
              <p:cNvCxnSpPr/>
              <p:nvPr/>
            </p:nvCxnSpPr>
            <p:spPr bwMode="auto">
              <a:xfrm>
                <a:off x="7767402" y="2739033"/>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sp>
          <p:nvSpPr>
            <p:cNvPr id="127" name="Rectangle 126">
              <a:extLst>
                <a:ext uri="{FF2B5EF4-FFF2-40B4-BE49-F238E27FC236}">
                  <a16:creationId xmlns:a16="http://schemas.microsoft.com/office/drawing/2014/main" id="{1A648231-05FE-FE40-B0AA-C7A72253664C}"/>
                </a:ext>
              </a:extLst>
            </p:cNvPr>
            <p:cNvSpPr/>
            <p:nvPr/>
          </p:nvSpPr>
          <p:spPr>
            <a:xfrm>
              <a:off x="7949340" y="1942625"/>
              <a:ext cx="1080745" cy="230832"/>
            </a:xfrm>
            <a:prstGeom prst="rect">
              <a:avLst/>
            </a:prstGeom>
          </p:spPr>
          <p:txBody>
            <a:bodyPr wrap="none">
              <a:spAutoFit/>
            </a:bodyPr>
            <a:lstStyle/>
            <a:p>
              <a:r>
                <a:rPr lang="en-US" sz="900" dirty="0">
                  <a:solidFill>
                    <a:srgbClr val="00B0F0"/>
                  </a:solidFill>
                  <a:latin typeface="Menlo" panose="020B0609030804020204" pitchFamily="49" charset="0"/>
                </a:rPr>
                <a:t>171.64.74.157</a:t>
              </a:r>
            </a:p>
          </p:txBody>
        </p:sp>
        <p:sp>
          <p:nvSpPr>
            <p:cNvPr id="128" name="Oval 127">
              <a:extLst>
                <a:ext uri="{FF2B5EF4-FFF2-40B4-BE49-F238E27FC236}">
                  <a16:creationId xmlns:a16="http://schemas.microsoft.com/office/drawing/2014/main" id="{4341F1E7-E9A0-E643-B6AA-584747F0DCC5}"/>
                </a:ext>
              </a:extLst>
            </p:cNvPr>
            <p:cNvSpPr/>
            <p:nvPr/>
          </p:nvSpPr>
          <p:spPr bwMode="auto">
            <a:xfrm>
              <a:off x="7823055" y="2022284"/>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48" name="Rectangle 147">
              <a:extLst>
                <a:ext uri="{FF2B5EF4-FFF2-40B4-BE49-F238E27FC236}">
                  <a16:creationId xmlns:a16="http://schemas.microsoft.com/office/drawing/2014/main" id="{045003B9-7BD7-F648-B95B-B83AFEBFB6CC}"/>
                </a:ext>
              </a:extLst>
            </p:cNvPr>
            <p:cNvSpPr/>
            <p:nvPr/>
          </p:nvSpPr>
          <p:spPr>
            <a:xfrm>
              <a:off x="6449004" y="1947250"/>
              <a:ext cx="873957" cy="230832"/>
            </a:xfrm>
            <a:prstGeom prst="rect">
              <a:avLst/>
            </a:prstGeom>
          </p:spPr>
          <p:txBody>
            <a:bodyPr wrap="none">
              <a:spAutoFit/>
            </a:bodyPr>
            <a:lstStyle/>
            <a:p>
              <a:r>
                <a:rPr lang="en-US" sz="900" dirty="0">
                  <a:solidFill>
                    <a:srgbClr val="FFC000"/>
                  </a:solidFill>
                  <a:latin typeface="Menlo" panose="020B0609030804020204" pitchFamily="49" charset="0"/>
                </a:rPr>
                <a:t>128.30.2.2</a:t>
              </a:r>
            </a:p>
          </p:txBody>
        </p:sp>
        <p:sp>
          <p:nvSpPr>
            <p:cNvPr id="149" name="Oval 148">
              <a:extLst>
                <a:ext uri="{FF2B5EF4-FFF2-40B4-BE49-F238E27FC236}">
                  <a16:creationId xmlns:a16="http://schemas.microsoft.com/office/drawing/2014/main" id="{FA2C8C64-815B-4D4C-8D35-E9DBC87E3974}"/>
                </a:ext>
              </a:extLst>
            </p:cNvPr>
            <p:cNvSpPr/>
            <p:nvPr/>
          </p:nvSpPr>
          <p:spPr bwMode="auto">
            <a:xfrm>
              <a:off x="7266707" y="2020469"/>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nvGrpSpPr>
          <p:cNvPr id="18" name="Group 17">
            <a:extLst>
              <a:ext uri="{FF2B5EF4-FFF2-40B4-BE49-F238E27FC236}">
                <a16:creationId xmlns:a16="http://schemas.microsoft.com/office/drawing/2014/main" id="{79AA79EC-36A8-D443-8BA7-5612098D8576}"/>
              </a:ext>
            </a:extLst>
          </p:cNvPr>
          <p:cNvGrpSpPr/>
          <p:nvPr/>
        </p:nvGrpSpPr>
        <p:grpSpPr>
          <a:xfrm>
            <a:off x="609600" y="3294103"/>
            <a:ext cx="2679498" cy="1084401"/>
            <a:chOff x="373441" y="3870571"/>
            <a:chExt cx="2679498" cy="1084401"/>
          </a:xfrm>
        </p:grpSpPr>
        <p:sp>
          <p:nvSpPr>
            <p:cNvPr id="99" name="Cube 98">
              <a:extLst>
                <a:ext uri="{FF2B5EF4-FFF2-40B4-BE49-F238E27FC236}">
                  <a16:creationId xmlns:a16="http://schemas.microsoft.com/office/drawing/2014/main" id="{3177BB26-031B-814C-8FF9-6E3D54BA072D}"/>
                </a:ext>
              </a:extLst>
            </p:cNvPr>
            <p:cNvSpPr/>
            <p:nvPr/>
          </p:nvSpPr>
          <p:spPr bwMode="auto">
            <a:xfrm>
              <a:off x="826777"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01" name="Rounded Rectangle 100">
              <a:extLst>
                <a:ext uri="{FF2B5EF4-FFF2-40B4-BE49-F238E27FC236}">
                  <a16:creationId xmlns:a16="http://schemas.microsoft.com/office/drawing/2014/main" id="{BCBE5BD7-54E7-3345-8BDC-E097CC45C742}"/>
                </a:ext>
              </a:extLst>
            </p:cNvPr>
            <p:cNvSpPr/>
            <p:nvPr/>
          </p:nvSpPr>
          <p:spPr bwMode="auto">
            <a:xfrm>
              <a:off x="1125659" y="3870571"/>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102" name="Rounded Rectangle 101">
              <a:extLst>
                <a:ext uri="{FF2B5EF4-FFF2-40B4-BE49-F238E27FC236}">
                  <a16:creationId xmlns:a16="http://schemas.microsoft.com/office/drawing/2014/main" id="{D26ED029-5DDD-104A-B3C2-2CCE8F2B7F9D}"/>
                </a:ext>
              </a:extLst>
            </p:cNvPr>
            <p:cNvSpPr/>
            <p:nvPr/>
          </p:nvSpPr>
          <p:spPr bwMode="auto">
            <a:xfrm>
              <a:off x="1454755" y="387057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cxnSp>
          <p:nvCxnSpPr>
            <p:cNvPr id="106" name="Straight Connector 105">
              <a:extLst>
                <a:ext uri="{FF2B5EF4-FFF2-40B4-BE49-F238E27FC236}">
                  <a16:creationId xmlns:a16="http://schemas.microsoft.com/office/drawing/2014/main" id="{816AAB38-B5D6-5C47-B25F-49680C6C938D}"/>
                </a:ext>
              </a:extLst>
            </p:cNvPr>
            <p:cNvCxnSpPr>
              <a:cxnSpLocks/>
              <a:stCxn id="101" idx="2"/>
            </p:cNvCxnSpPr>
            <p:nvPr/>
          </p:nvCxnSpPr>
          <p:spPr bwMode="auto">
            <a:xfrm>
              <a:off x="1278059" y="4175371"/>
              <a:ext cx="160692"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107" name="Straight Connector 106">
              <a:extLst>
                <a:ext uri="{FF2B5EF4-FFF2-40B4-BE49-F238E27FC236}">
                  <a16:creationId xmlns:a16="http://schemas.microsoft.com/office/drawing/2014/main" id="{9EE6C7E0-3822-DC46-9FFB-EA1F6F6BC084}"/>
                </a:ext>
              </a:extLst>
            </p:cNvPr>
            <p:cNvCxnSpPr>
              <a:cxnSpLocks/>
              <a:stCxn id="102" idx="2"/>
            </p:cNvCxnSpPr>
            <p:nvPr/>
          </p:nvCxnSpPr>
          <p:spPr bwMode="auto">
            <a:xfrm flipH="1">
              <a:off x="1599444" y="4175371"/>
              <a:ext cx="7711" cy="227012"/>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109" name="Straight Connector 108">
              <a:extLst>
                <a:ext uri="{FF2B5EF4-FFF2-40B4-BE49-F238E27FC236}">
                  <a16:creationId xmlns:a16="http://schemas.microsoft.com/office/drawing/2014/main" id="{4D5CEAE5-A45A-C940-BAB0-82C7C039284E}"/>
                </a:ext>
              </a:extLst>
            </p:cNvPr>
            <p:cNvCxnSpPr/>
            <p:nvPr/>
          </p:nvCxnSpPr>
          <p:spPr bwMode="auto">
            <a:xfrm>
              <a:off x="1434767"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10" name="Straight Connector 109">
              <a:extLst>
                <a:ext uri="{FF2B5EF4-FFF2-40B4-BE49-F238E27FC236}">
                  <a16:creationId xmlns:a16="http://schemas.microsoft.com/office/drawing/2014/main" id="{669CDDF4-3B44-FA49-A9CF-4B0AB7F1531A}"/>
                </a:ext>
              </a:extLst>
            </p:cNvPr>
            <p:cNvCxnSpPr/>
            <p:nvPr/>
          </p:nvCxnSpPr>
          <p:spPr bwMode="auto">
            <a:xfrm>
              <a:off x="1434767"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11" name="Straight Connector 110">
              <a:extLst>
                <a:ext uri="{FF2B5EF4-FFF2-40B4-BE49-F238E27FC236}">
                  <a16:creationId xmlns:a16="http://schemas.microsoft.com/office/drawing/2014/main" id="{373D4CC0-7049-044C-B657-697192E20AED}"/>
                </a:ext>
              </a:extLst>
            </p:cNvPr>
            <p:cNvCxnSpPr/>
            <p:nvPr/>
          </p:nvCxnSpPr>
          <p:spPr bwMode="auto">
            <a:xfrm>
              <a:off x="1434767"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108" name="Straight Connector 107">
              <a:extLst>
                <a:ext uri="{FF2B5EF4-FFF2-40B4-BE49-F238E27FC236}">
                  <a16:creationId xmlns:a16="http://schemas.microsoft.com/office/drawing/2014/main" id="{F16540DE-18C8-6E48-9E8C-C6AA6B2769D4}"/>
                </a:ext>
              </a:extLst>
            </p:cNvPr>
            <p:cNvCxnSpPr>
              <a:cxnSpLocks/>
              <a:stCxn id="103" idx="2"/>
            </p:cNvCxnSpPr>
            <p:nvPr/>
          </p:nvCxnSpPr>
          <p:spPr bwMode="auto">
            <a:xfrm flipH="1">
              <a:off x="1783851" y="4175371"/>
              <a:ext cx="152400"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sp>
          <p:nvSpPr>
            <p:cNvPr id="131" name="Rectangle 130">
              <a:extLst>
                <a:ext uri="{FF2B5EF4-FFF2-40B4-BE49-F238E27FC236}">
                  <a16:creationId xmlns:a16="http://schemas.microsoft.com/office/drawing/2014/main" id="{1C89272E-F450-5D40-8A72-352BC1409C31}"/>
                </a:ext>
              </a:extLst>
            </p:cNvPr>
            <p:cNvSpPr/>
            <p:nvPr/>
          </p:nvSpPr>
          <p:spPr>
            <a:xfrm>
              <a:off x="1972194" y="4161913"/>
              <a:ext cx="1080745" cy="230832"/>
            </a:xfrm>
            <a:prstGeom prst="rect">
              <a:avLst/>
            </a:prstGeom>
            <a:solidFill>
              <a:schemeClr val="bg1"/>
            </a:solidFill>
          </p:spPr>
          <p:txBody>
            <a:bodyPr wrap="none">
              <a:spAutoFit/>
            </a:bodyPr>
            <a:lstStyle/>
            <a:p>
              <a:r>
                <a:rPr lang="en-US" sz="900" dirty="0">
                  <a:solidFill>
                    <a:srgbClr val="00B0F0"/>
                  </a:solidFill>
                  <a:latin typeface="Menlo" panose="020B0609030804020204" pitchFamily="49" charset="0"/>
                </a:rPr>
                <a:t>171.64.74.156</a:t>
              </a:r>
            </a:p>
          </p:txBody>
        </p:sp>
        <p:sp>
          <p:nvSpPr>
            <p:cNvPr id="132" name="Oval 131">
              <a:extLst>
                <a:ext uri="{FF2B5EF4-FFF2-40B4-BE49-F238E27FC236}">
                  <a16:creationId xmlns:a16="http://schemas.microsoft.com/office/drawing/2014/main" id="{68391C79-5273-5443-A8F4-CD24E7D7D8B6}"/>
                </a:ext>
              </a:extLst>
            </p:cNvPr>
            <p:cNvSpPr/>
            <p:nvPr/>
          </p:nvSpPr>
          <p:spPr bwMode="auto">
            <a:xfrm>
              <a:off x="1796107" y="4225422"/>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03" name="Rounded Rectangle 102">
              <a:extLst>
                <a:ext uri="{FF2B5EF4-FFF2-40B4-BE49-F238E27FC236}">
                  <a16:creationId xmlns:a16="http://schemas.microsoft.com/office/drawing/2014/main" id="{03211A96-B96D-DF43-A53C-5592B9CBB51E}"/>
                </a:ext>
              </a:extLst>
            </p:cNvPr>
            <p:cNvSpPr/>
            <p:nvPr/>
          </p:nvSpPr>
          <p:spPr bwMode="auto">
            <a:xfrm>
              <a:off x="1783851" y="3870571"/>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sp>
          <p:nvSpPr>
            <p:cNvPr id="150" name="Rectangle 149">
              <a:extLst>
                <a:ext uri="{FF2B5EF4-FFF2-40B4-BE49-F238E27FC236}">
                  <a16:creationId xmlns:a16="http://schemas.microsoft.com/office/drawing/2014/main" id="{FD3DC1C8-1B68-8D4B-99CA-215E9482B5FB}"/>
                </a:ext>
              </a:extLst>
            </p:cNvPr>
            <p:cNvSpPr/>
            <p:nvPr/>
          </p:nvSpPr>
          <p:spPr>
            <a:xfrm>
              <a:off x="373441" y="4213734"/>
              <a:ext cx="873957" cy="230832"/>
            </a:xfrm>
            <a:prstGeom prst="rect">
              <a:avLst/>
            </a:prstGeom>
          </p:spPr>
          <p:txBody>
            <a:bodyPr wrap="none">
              <a:spAutoFit/>
            </a:bodyPr>
            <a:lstStyle/>
            <a:p>
              <a:r>
                <a:rPr lang="en-US" sz="900" dirty="0">
                  <a:solidFill>
                    <a:srgbClr val="FFC000"/>
                  </a:solidFill>
                  <a:latin typeface="Menlo" panose="020B0609030804020204" pitchFamily="49" charset="0"/>
                </a:rPr>
                <a:t>128.30.2.3</a:t>
              </a:r>
            </a:p>
          </p:txBody>
        </p:sp>
        <p:sp>
          <p:nvSpPr>
            <p:cNvPr id="151" name="Oval 150">
              <a:extLst>
                <a:ext uri="{FF2B5EF4-FFF2-40B4-BE49-F238E27FC236}">
                  <a16:creationId xmlns:a16="http://schemas.microsoft.com/office/drawing/2014/main" id="{B6CC8045-068A-7A43-9C6D-A7B53FBC8E9B}"/>
                </a:ext>
              </a:extLst>
            </p:cNvPr>
            <p:cNvSpPr/>
            <p:nvPr/>
          </p:nvSpPr>
          <p:spPr bwMode="auto">
            <a:xfrm>
              <a:off x="1223079" y="4223905"/>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nvGrpSpPr>
          <p:cNvPr id="21" name="Group 20">
            <a:extLst>
              <a:ext uri="{FF2B5EF4-FFF2-40B4-BE49-F238E27FC236}">
                <a16:creationId xmlns:a16="http://schemas.microsoft.com/office/drawing/2014/main" id="{83C81257-8F9B-D542-922C-B1D31593A3B3}"/>
              </a:ext>
            </a:extLst>
          </p:cNvPr>
          <p:cNvGrpSpPr/>
          <p:nvPr/>
        </p:nvGrpSpPr>
        <p:grpSpPr>
          <a:xfrm>
            <a:off x="650043" y="1487264"/>
            <a:ext cx="2641995" cy="1077169"/>
            <a:chOff x="351801" y="1646981"/>
            <a:chExt cx="2641995" cy="1077169"/>
          </a:xfrm>
        </p:grpSpPr>
        <p:sp>
          <p:nvSpPr>
            <p:cNvPr id="87" name="Rounded Rectangle 86">
              <a:extLst>
                <a:ext uri="{FF2B5EF4-FFF2-40B4-BE49-F238E27FC236}">
                  <a16:creationId xmlns:a16="http://schemas.microsoft.com/office/drawing/2014/main" id="{036B060D-74E5-3B49-9C0F-3E2861430785}"/>
                </a:ext>
              </a:extLst>
            </p:cNvPr>
            <p:cNvSpPr/>
            <p:nvPr/>
          </p:nvSpPr>
          <p:spPr bwMode="auto">
            <a:xfrm>
              <a:off x="1101363" y="1646981"/>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88" name="Rounded Rectangle 87">
              <a:extLst>
                <a:ext uri="{FF2B5EF4-FFF2-40B4-BE49-F238E27FC236}">
                  <a16:creationId xmlns:a16="http://schemas.microsoft.com/office/drawing/2014/main" id="{654A792E-6C49-4347-9540-B1EE0A8773B8}"/>
                </a:ext>
              </a:extLst>
            </p:cNvPr>
            <p:cNvSpPr/>
            <p:nvPr/>
          </p:nvSpPr>
          <p:spPr bwMode="auto">
            <a:xfrm>
              <a:off x="1430459" y="1646981"/>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89" name="Rounded Rectangle 88">
              <a:extLst>
                <a:ext uri="{FF2B5EF4-FFF2-40B4-BE49-F238E27FC236}">
                  <a16:creationId xmlns:a16="http://schemas.microsoft.com/office/drawing/2014/main" id="{FA435730-1757-FE46-8DE2-CC3D5A454998}"/>
                </a:ext>
              </a:extLst>
            </p:cNvPr>
            <p:cNvSpPr/>
            <p:nvPr/>
          </p:nvSpPr>
          <p:spPr bwMode="auto">
            <a:xfrm>
              <a:off x="1759555" y="1646981"/>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cxnSp>
          <p:nvCxnSpPr>
            <p:cNvPr id="92" name="Straight Connector 91">
              <a:extLst>
                <a:ext uri="{FF2B5EF4-FFF2-40B4-BE49-F238E27FC236}">
                  <a16:creationId xmlns:a16="http://schemas.microsoft.com/office/drawing/2014/main" id="{F7DD7917-F588-A345-AA78-041FEEB77BAD}"/>
                </a:ext>
              </a:extLst>
            </p:cNvPr>
            <p:cNvCxnSpPr>
              <a:cxnSpLocks/>
              <a:stCxn id="87" idx="2"/>
            </p:cNvCxnSpPr>
            <p:nvPr/>
          </p:nvCxnSpPr>
          <p:spPr bwMode="auto">
            <a:xfrm>
              <a:off x="1253763" y="1951781"/>
              <a:ext cx="160692"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93" name="Straight Connector 92">
              <a:extLst>
                <a:ext uri="{FF2B5EF4-FFF2-40B4-BE49-F238E27FC236}">
                  <a16:creationId xmlns:a16="http://schemas.microsoft.com/office/drawing/2014/main" id="{1BA333BE-2FD2-FC4C-A873-FB60CCD5EE61}"/>
                </a:ext>
              </a:extLst>
            </p:cNvPr>
            <p:cNvCxnSpPr>
              <a:cxnSpLocks/>
              <a:stCxn id="88" idx="2"/>
            </p:cNvCxnSpPr>
            <p:nvPr/>
          </p:nvCxnSpPr>
          <p:spPr bwMode="auto">
            <a:xfrm flipH="1">
              <a:off x="1575148" y="1951781"/>
              <a:ext cx="7711" cy="227012"/>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94" name="Straight Connector 93">
              <a:extLst>
                <a:ext uri="{FF2B5EF4-FFF2-40B4-BE49-F238E27FC236}">
                  <a16:creationId xmlns:a16="http://schemas.microsoft.com/office/drawing/2014/main" id="{53870507-65D3-3347-99F2-11D3B65AEB31}"/>
                </a:ext>
              </a:extLst>
            </p:cNvPr>
            <p:cNvCxnSpPr>
              <a:cxnSpLocks/>
              <a:stCxn id="89" idx="2"/>
            </p:cNvCxnSpPr>
            <p:nvPr/>
          </p:nvCxnSpPr>
          <p:spPr bwMode="auto">
            <a:xfrm flipH="1">
              <a:off x="1759555" y="1951781"/>
              <a:ext cx="152400"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grpSp>
          <p:nvGrpSpPr>
            <p:cNvPr id="12" name="Group 11">
              <a:extLst>
                <a:ext uri="{FF2B5EF4-FFF2-40B4-BE49-F238E27FC236}">
                  <a16:creationId xmlns:a16="http://schemas.microsoft.com/office/drawing/2014/main" id="{2100FD6C-16E3-A246-950C-551131F2581B}"/>
                </a:ext>
              </a:extLst>
            </p:cNvPr>
            <p:cNvGrpSpPr/>
            <p:nvPr/>
          </p:nvGrpSpPr>
          <p:grpSpPr>
            <a:xfrm>
              <a:off x="838200" y="2173149"/>
              <a:ext cx="1273968" cy="551001"/>
              <a:chOff x="838200" y="2173149"/>
              <a:chExt cx="1273968" cy="551001"/>
            </a:xfrm>
          </p:grpSpPr>
          <p:sp>
            <p:nvSpPr>
              <p:cNvPr id="85" name="Cube 84">
                <a:extLst>
                  <a:ext uri="{FF2B5EF4-FFF2-40B4-BE49-F238E27FC236}">
                    <a16:creationId xmlns:a16="http://schemas.microsoft.com/office/drawing/2014/main" id="{5FA7F61A-A206-804A-95A7-5156D50DE7ED}"/>
                  </a:ext>
                </a:extLst>
              </p:cNvPr>
              <p:cNvSpPr/>
              <p:nvPr/>
            </p:nvSpPr>
            <p:spPr bwMode="auto">
              <a:xfrm>
                <a:off x="838200" y="2173149"/>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Arial" pitchFamily="-65" charset="0"/>
                </a:endParaRPr>
              </a:p>
            </p:txBody>
          </p:sp>
          <p:cxnSp>
            <p:nvCxnSpPr>
              <p:cNvPr id="95" name="Straight Connector 94">
                <a:extLst>
                  <a:ext uri="{FF2B5EF4-FFF2-40B4-BE49-F238E27FC236}">
                    <a16:creationId xmlns:a16="http://schemas.microsoft.com/office/drawing/2014/main" id="{0D42EED9-3633-614D-97BA-AC51EE5A4C13}"/>
                  </a:ext>
                </a:extLst>
              </p:cNvPr>
              <p:cNvCxnSpPr>
                <a:cxnSpLocks/>
              </p:cNvCxnSpPr>
              <p:nvPr/>
            </p:nvCxnSpPr>
            <p:spPr bwMode="auto">
              <a:xfrm>
                <a:off x="1401207" y="2600919"/>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96" name="Straight Connector 95">
                <a:extLst>
                  <a:ext uri="{FF2B5EF4-FFF2-40B4-BE49-F238E27FC236}">
                    <a16:creationId xmlns:a16="http://schemas.microsoft.com/office/drawing/2014/main" id="{4EED8A9D-A3EE-1346-BC5F-66F91538CD9F}"/>
                  </a:ext>
                </a:extLst>
              </p:cNvPr>
              <p:cNvCxnSpPr>
                <a:cxnSpLocks/>
              </p:cNvCxnSpPr>
              <p:nvPr/>
            </p:nvCxnSpPr>
            <p:spPr bwMode="auto">
              <a:xfrm>
                <a:off x="1401207" y="2695370"/>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97" name="Straight Connector 96">
                <a:extLst>
                  <a:ext uri="{FF2B5EF4-FFF2-40B4-BE49-F238E27FC236}">
                    <a16:creationId xmlns:a16="http://schemas.microsoft.com/office/drawing/2014/main" id="{CA69BA46-0317-8441-93DE-D22776C0192E}"/>
                  </a:ext>
                </a:extLst>
              </p:cNvPr>
              <p:cNvCxnSpPr>
                <a:cxnSpLocks/>
              </p:cNvCxnSpPr>
              <p:nvPr/>
            </p:nvCxnSpPr>
            <p:spPr bwMode="auto">
              <a:xfrm>
                <a:off x="1401207" y="2524719"/>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sp>
          <p:nvSpPr>
            <p:cNvPr id="126" name="Rectangle 125">
              <a:extLst>
                <a:ext uri="{FF2B5EF4-FFF2-40B4-BE49-F238E27FC236}">
                  <a16:creationId xmlns:a16="http://schemas.microsoft.com/office/drawing/2014/main" id="{69E921CD-EBDF-E245-A141-6AEF56D62403}"/>
                </a:ext>
              </a:extLst>
            </p:cNvPr>
            <p:cNvSpPr/>
            <p:nvPr/>
          </p:nvSpPr>
          <p:spPr>
            <a:xfrm>
              <a:off x="1913051" y="1959918"/>
              <a:ext cx="1080745" cy="230832"/>
            </a:xfrm>
            <a:prstGeom prst="rect">
              <a:avLst/>
            </a:prstGeom>
          </p:spPr>
          <p:txBody>
            <a:bodyPr wrap="none">
              <a:spAutoFit/>
            </a:bodyPr>
            <a:lstStyle/>
            <a:p>
              <a:r>
                <a:rPr lang="en-US" sz="900" dirty="0">
                  <a:solidFill>
                    <a:srgbClr val="00B0F0"/>
                  </a:solidFill>
                  <a:latin typeface="Menlo" panose="020B0609030804020204" pitchFamily="49" charset="0"/>
                </a:rPr>
                <a:t>171.64.74.155</a:t>
              </a:r>
            </a:p>
          </p:txBody>
        </p:sp>
        <p:sp>
          <p:nvSpPr>
            <p:cNvPr id="50" name="Oval 49">
              <a:extLst>
                <a:ext uri="{FF2B5EF4-FFF2-40B4-BE49-F238E27FC236}">
                  <a16:creationId xmlns:a16="http://schemas.microsoft.com/office/drawing/2014/main" id="{56A7AB36-8B18-7B4B-A9BD-095273A2A17A}"/>
                </a:ext>
              </a:extLst>
            </p:cNvPr>
            <p:cNvSpPr/>
            <p:nvPr/>
          </p:nvSpPr>
          <p:spPr bwMode="auto">
            <a:xfrm>
              <a:off x="1786766" y="1997469"/>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52" name="Rectangle 151">
              <a:extLst>
                <a:ext uri="{FF2B5EF4-FFF2-40B4-BE49-F238E27FC236}">
                  <a16:creationId xmlns:a16="http://schemas.microsoft.com/office/drawing/2014/main" id="{D84FFB0D-4664-E242-B37C-FF9AD981AAAF}"/>
                </a:ext>
              </a:extLst>
            </p:cNvPr>
            <p:cNvSpPr/>
            <p:nvPr/>
          </p:nvSpPr>
          <p:spPr>
            <a:xfrm>
              <a:off x="351801" y="1968183"/>
              <a:ext cx="873957" cy="230832"/>
            </a:xfrm>
            <a:prstGeom prst="rect">
              <a:avLst/>
            </a:prstGeom>
          </p:spPr>
          <p:txBody>
            <a:bodyPr wrap="none">
              <a:spAutoFit/>
            </a:bodyPr>
            <a:lstStyle/>
            <a:p>
              <a:r>
                <a:rPr lang="en-US" sz="900" dirty="0">
                  <a:solidFill>
                    <a:srgbClr val="FFC000"/>
                  </a:solidFill>
                  <a:latin typeface="Menlo" panose="020B0609030804020204" pitchFamily="49" charset="0"/>
                </a:rPr>
                <a:t>128.30.2.4</a:t>
              </a:r>
            </a:p>
          </p:txBody>
        </p:sp>
        <p:sp>
          <p:nvSpPr>
            <p:cNvPr id="153" name="Oval 152">
              <a:extLst>
                <a:ext uri="{FF2B5EF4-FFF2-40B4-BE49-F238E27FC236}">
                  <a16:creationId xmlns:a16="http://schemas.microsoft.com/office/drawing/2014/main" id="{6CFAD2B0-3F51-D344-BA7E-B20E0530DDF5}"/>
                </a:ext>
              </a:extLst>
            </p:cNvPr>
            <p:cNvSpPr/>
            <p:nvPr/>
          </p:nvSpPr>
          <p:spPr bwMode="auto">
            <a:xfrm>
              <a:off x="1197153" y="1991029"/>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nvGrpSpPr>
          <p:cNvPr id="20" name="Group 19">
            <a:extLst>
              <a:ext uri="{FF2B5EF4-FFF2-40B4-BE49-F238E27FC236}">
                <a16:creationId xmlns:a16="http://schemas.microsoft.com/office/drawing/2014/main" id="{547FD514-9871-0B4F-8A80-B4F29DF2C4FB}"/>
              </a:ext>
            </a:extLst>
          </p:cNvPr>
          <p:cNvGrpSpPr/>
          <p:nvPr/>
        </p:nvGrpSpPr>
        <p:grpSpPr>
          <a:xfrm>
            <a:off x="6019800" y="3288659"/>
            <a:ext cx="2552760" cy="1074512"/>
            <a:chOff x="6477325" y="3699280"/>
            <a:chExt cx="2552760" cy="1074512"/>
          </a:xfrm>
        </p:grpSpPr>
        <p:sp>
          <p:nvSpPr>
            <p:cNvPr id="73" name="Rounded Rectangle 72">
              <a:extLst>
                <a:ext uri="{FF2B5EF4-FFF2-40B4-BE49-F238E27FC236}">
                  <a16:creationId xmlns:a16="http://schemas.microsoft.com/office/drawing/2014/main" id="{FC520A61-7D81-8A47-8AB2-73E4B130A80C}"/>
                </a:ext>
              </a:extLst>
            </p:cNvPr>
            <p:cNvSpPr/>
            <p:nvPr/>
          </p:nvSpPr>
          <p:spPr bwMode="auto">
            <a:xfrm>
              <a:off x="7180620" y="3699280"/>
              <a:ext cx="304800" cy="304800"/>
            </a:xfrm>
            <a:prstGeom prst="round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74" name="Rounded Rectangle 73">
              <a:extLst>
                <a:ext uri="{FF2B5EF4-FFF2-40B4-BE49-F238E27FC236}">
                  <a16:creationId xmlns:a16="http://schemas.microsoft.com/office/drawing/2014/main" id="{3B13FC07-C0A3-944B-B188-0CAE57D93A5A}"/>
                </a:ext>
              </a:extLst>
            </p:cNvPr>
            <p:cNvSpPr/>
            <p:nvPr/>
          </p:nvSpPr>
          <p:spPr bwMode="auto">
            <a:xfrm>
              <a:off x="7509716" y="3699280"/>
              <a:ext cx="304800" cy="304800"/>
            </a:xfrm>
            <a:prstGeom prst="roundRect">
              <a:avLst/>
            </a:prstGeom>
            <a:solidFill>
              <a:srgbClr val="92D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900" dirty="0">
                  <a:latin typeface="Arial" pitchFamily="-65" charset="0"/>
                </a:rPr>
                <a:t>VM</a:t>
              </a:r>
            </a:p>
          </p:txBody>
        </p:sp>
        <p:sp>
          <p:nvSpPr>
            <p:cNvPr id="75" name="Rounded Rectangle 74">
              <a:extLst>
                <a:ext uri="{FF2B5EF4-FFF2-40B4-BE49-F238E27FC236}">
                  <a16:creationId xmlns:a16="http://schemas.microsoft.com/office/drawing/2014/main" id="{FB26789F-51C6-5646-906C-F8FD423324CD}"/>
                </a:ext>
              </a:extLst>
            </p:cNvPr>
            <p:cNvSpPr/>
            <p:nvPr/>
          </p:nvSpPr>
          <p:spPr bwMode="auto">
            <a:xfrm>
              <a:off x="7838812" y="3699280"/>
              <a:ext cx="304800" cy="304800"/>
            </a:xfrm>
            <a:prstGeom prst="round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Arial" pitchFamily="-65" charset="0"/>
                </a:rPr>
                <a:t>VM</a:t>
              </a:r>
            </a:p>
          </p:txBody>
        </p:sp>
        <p:cxnSp>
          <p:nvCxnSpPr>
            <p:cNvPr id="78" name="Straight Connector 77">
              <a:extLst>
                <a:ext uri="{FF2B5EF4-FFF2-40B4-BE49-F238E27FC236}">
                  <a16:creationId xmlns:a16="http://schemas.microsoft.com/office/drawing/2014/main" id="{14282CAD-A5A4-B346-81D5-00CBA6F56B18}"/>
                </a:ext>
              </a:extLst>
            </p:cNvPr>
            <p:cNvCxnSpPr>
              <a:cxnSpLocks/>
              <a:stCxn id="73" idx="2"/>
            </p:cNvCxnSpPr>
            <p:nvPr/>
          </p:nvCxnSpPr>
          <p:spPr bwMode="auto">
            <a:xfrm>
              <a:off x="7333020" y="4004080"/>
              <a:ext cx="160692"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79" name="Straight Connector 78">
              <a:extLst>
                <a:ext uri="{FF2B5EF4-FFF2-40B4-BE49-F238E27FC236}">
                  <a16:creationId xmlns:a16="http://schemas.microsoft.com/office/drawing/2014/main" id="{7C8285AA-8FA2-0146-927D-9DD9280F5E6E}"/>
                </a:ext>
              </a:extLst>
            </p:cNvPr>
            <p:cNvCxnSpPr>
              <a:cxnSpLocks/>
              <a:stCxn id="74" idx="2"/>
            </p:cNvCxnSpPr>
            <p:nvPr/>
          </p:nvCxnSpPr>
          <p:spPr bwMode="auto">
            <a:xfrm flipH="1">
              <a:off x="7654405" y="4004080"/>
              <a:ext cx="7711" cy="227012"/>
            </a:xfrm>
            <a:prstGeom prst="line">
              <a:avLst/>
            </a:prstGeom>
            <a:solidFill>
              <a:srgbClr val="808080"/>
            </a:solidFill>
            <a:ln w="9525" cap="flat" cmpd="sng" algn="ctr">
              <a:solidFill>
                <a:schemeClr val="tx1"/>
              </a:solidFill>
              <a:prstDash val="solid"/>
              <a:round/>
              <a:headEnd type="none" w="med" len="med"/>
              <a:tailEnd type="none" w="med" len="med"/>
            </a:ln>
            <a:effectLst/>
          </p:spPr>
        </p:cxnSp>
        <p:cxnSp>
          <p:nvCxnSpPr>
            <p:cNvPr id="80" name="Straight Connector 79">
              <a:extLst>
                <a:ext uri="{FF2B5EF4-FFF2-40B4-BE49-F238E27FC236}">
                  <a16:creationId xmlns:a16="http://schemas.microsoft.com/office/drawing/2014/main" id="{035E65E5-136C-0143-81A0-5DDB26F38185}"/>
                </a:ext>
              </a:extLst>
            </p:cNvPr>
            <p:cNvCxnSpPr>
              <a:cxnSpLocks/>
              <a:stCxn id="75" idx="2"/>
            </p:cNvCxnSpPr>
            <p:nvPr/>
          </p:nvCxnSpPr>
          <p:spPr bwMode="auto">
            <a:xfrm flipH="1">
              <a:off x="7838812" y="4004080"/>
              <a:ext cx="152400" cy="242398"/>
            </a:xfrm>
            <a:prstGeom prst="line">
              <a:avLst/>
            </a:prstGeom>
            <a:solidFill>
              <a:srgbClr val="808080"/>
            </a:solidFill>
            <a:ln w="9525" cap="flat" cmpd="sng" algn="ctr">
              <a:solidFill>
                <a:schemeClr val="tx1"/>
              </a:solidFill>
              <a:prstDash val="solid"/>
              <a:round/>
              <a:headEnd type="none" w="med" len="med"/>
              <a:tailEnd type="none" w="med" len="med"/>
            </a:ln>
            <a:effectLst/>
          </p:spPr>
        </p:cxnSp>
        <p:grpSp>
          <p:nvGrpSpPr>
            <p:cNvPr id="15" name="Group 14">
              <a:extLst>
                <a:ext uri="{FF2B5EF4-FFF2-40B4-BE49-F238E27FC236}">
                  <a16:creationId xmlns:a16="http://schemas.microsoft.com/office/drawing/2014/main" id="{52CB04D9-E9D1-7A49-A655-2803CE58F3EF}"/>
                </a:ext>
              </a:extLst>
            </p:cNvPr>
            <p:cNvGrpSpPr/>
            <p:nvPr/>
          </p:nvGrpSpPr>
          <p:grpSpPr>
            <a:xfrm>
              <a:off x="6965916" y="4222791"/>
              <a:ext cx="1273968" cy="551001"/>
              <a:chOff x="7180620" y="4403971"/>
              <a:chExt cx="1273968" cy="551001"/>
            </a:xfrm>
          </p:grpSpPr>
          <p:sp>
            <p:nvSpPr>
              <p:cNvPr id="71" name="Cube 70">
                <a:extLst>
                  <a:ext uri="{FF2B5EF4-FFF2-40B4-BE49-F238E27FC236}">
                    <a16:creationId xmlns:a16="http://schemas.microsoft.com/office/drawing/2014/main" id="{7D8E4E2D-62A2-8B40-A2D7-C288F3E71EA1}"/>
                  </a:ext>
                </a:extLst>
              </p:cNvPr>
              <p:cNvSpPr/>
              <p:nvPr/>
            </p:nvSpPr>
            <p:spPr bwMode="auto">
              <a:xfrm>
                <a:off x="7180620" y="4403971"/>
                <a:ext cx="1273968" cy="551001"/>
              </a:xfrm>
              <a:prstGeom prst="cube">
                <a:avLst>
                  <a:gd name="adj" fmla="val 56147"/>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cxnSp>
            <p:nvCxnSpPr>
              <p:cNvPr id="81" name="Straight Connector 80">
                <a:extLst>
                  <a:ext uri="{FF2B5EF4-FFF2-40B4-BE49-F238E27FC236}">
                    <a16:creationId xmlns:a16="http://schemas.microsoft.com/office/drawing/2014/main" id="{835D3F24-D90C-8C42-99B6-C1F4EEB4078D}"/>
                  </a:ext>
                </a:extLst>
              </p:cNvPr>
              <p:cNvCxnSpPr/>
              <p:nvPr/>
            </p:nvCxnSpPr>
            <p:spPr bwMode="auto">
              <a:xfrm>
                <a:off x="7788610" y="48499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82" name="Straight Connector 81">
                <a:extLst>
                  <a:ext uri="{FF2B5EF4-FFF2-40B4-BE49-F238E27FC236}">
                    <a16:creationId xmlns:a16="http://schemas.microsoft.com/office/drawing/2014/main" id="{1304F663-B32A-BF4C-98FA-1CCE5487E224}"/>
                  </a:ext>
                </a:extLst>
              </p:cNvPr>
              <p:cNvCxnSpPr/>
              <p:nvPr/>
            </p:nvCxnSpPr>
            <p:spPr bwMode="auto">
              <a:xfrm>
                <a:off x="7788610" y="49261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cxnSp>
            <p:nvCxnSpPr>
              <p:cNvPr id="83" name="Straight Connector 82">
                <a:extLst>
                  <a:ext uri="{FF2B5EF4-FFF2-40B4-BE49-F238E27FC236}">
                    <a16:creationId xmlns:a16="http://schemas.microsoft.com/office/drawing/2014/main" id="{972DE89B-4CCB-EB43-AAF7-61A8B41563B3}"/>
                  </a:ext>
                </a:extLst>
              </p:cNvPr>
              <p:cNvCxnSpPr/>
              <p:nvPr/>
            </p:nvCxnSpPr>
            <p:spPr bwMode="auto">
              <a:xfrm>
                <a:off x="7788610" y="4773792"/>
                <a:ext cx="275193" cy="0"/>
              </a:xfrm>
              <a:prstGeom prst="line">
                <a:avLst/>
              </a:prstGeom>
              <a:solidFill>
                <a:srgbClr val="808080"/>
              </a:solidFill>
              <a:ln w="9525" cap="flat" cmpd="sng" algn="ctr">
                <a:solidFill>
                  <a:schemeClr val="bg1"/>
                </a:solidFill>
                <a:prstDash val="solid"/>
                <a:round/>
                <a:headEnd type="none" w="med" len="med"/>
                <a:tailEnd type="none" w="med" len="med"/>
              </a:ln>
              <a:effectLst/>
            </p:spPr>
          </p:cxnSp>
        </p:grpSp>
        <p:sp>
          <p:nvSpPr>
            <p:cNvPr id="129" name="Rectangle 128">
              <a:extLst>
                <a:ext uri="{FF2B5EF4-FFF2-40B4-BE49-F238E27FC236}">
                  <a16:creationId xmlns:a16="http://schemas.microsoft.com/office/drawing/2014/main" id="{44ADA60C-2EA0-2A4B-9B55-0B20ACA81DCA}"/>
                </a:ext>
              </a:extLst>
            </p:cNvPr>
            <p:cNvSpPr/>
            <p:nvPr/>
          </p:nvSpPr>
          <p:spPr>
            <a:xfrm>
              <a:off x="7949340" y="3983202"/>
              <a:ext cx="1080745" cy="230832"/>
            </a:xfrm>
            <a:prstGeom prst="rect">
              <a:avLst/>
            </a:prstGeom>
          </p:spPr>
          <p:txBody>
            <a:bodyPr wrap="none">
              <a:spAutoFit/>
            </a:bodyPr>
            <a:lstStyle/>
            <a:p>
              <a:r>
                <a:rPr lang="en-US" sz="900" dirty="0">
                  <a:solidFill>
                    <a:srgbClr val="00B0F0"/>
                  </a:solidFill>
                  <a:latin typeface="Menlo" panose="020B0609030804020204" pitchFamily="49" charset="0"/>
                </a:rPr>
                <a:t>171.64.74.158</a:t>
              </a:r>
            </a:p>
          </p:txBody>
        </p:sp>
        <p:sp>
          <p:nvSpPr>
            <p:cNvPr id="130" name="Oval 129">
              <a:extLst>
                <a:ext uri="{FF2B5EF4-FFF2-40B4-BE49-F238E27FC236}">
                  <a16:creationId xmlns:a16="http://schemas.microsoft.com/office/drawing/2014/main" id="{0326087F-334E-BB4C-9D36-A295A11846AA}"/>
                </a:ext>
              </a:extLst>
            </p:cNvPr>
            <p:cNvSpPr/>
            <p:nvPr/>
          </p:nvSpPr>
          <p:spPr bwMode="auto">
            <a:xfrm>
              <a:off x="7833492" y="4067224"/>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34" name="Rectangle 133">
              <a:extLst>
                <a:ext uri="{FF2B5EF4-FFF2-40B4-BE49-F238E27FC236}">
                  <a16:creationId xmlns:a16="http://schemas.microsoft.com/office/drawing/2014/main" id="{540324EC-95CF-2E4F-98F6-632146EAEA56}"/>
                </a:ext>
              </a:extLst>
            </p:cNvPr>
            <p:cNvSpPr/>
            <p:nvPr/>
          </p:nvSpPr>
          <p:spPr>
            <a:xfrm>
              <a:off x="6477325" y="4015705"/>
              <a:ext cx="873957" cy="230832"/>
            </a:xfrm>
            <a:prstGeom prst="rect">
              <a:avLst/>
            </a:prstGeom>
          </p:spPr>
          <p:txBody>
            <a:bodyPr wrap="none">
              <a:spAutoFit/>
            </a:bodyPr>
            <a:lstStyle/>
            <a:p>
              <a:r>
                <a:rPr lang="en-US" sz="900" dirty="0">
                  <a:solidFill>
                    <a:srgbClr val="FFC000"/>
                  </a:solidFill>
                  <a:latin typeface="Menlo" panose="020B0609030804020204" pitchFamily="49" charset="0"/>
                </a:rPr>
                <a:t>128.30.2.1</a:t>
              </a:r>
            </a:p>
          </p:txBody>
        </p:sp>
        <p:sp>
          <p:nvSpPr>
            <p:cNvPr id="135" name="Oval 134">
              <a:extLst>
                <a:ext uri="{FF2B5EF4-FFF2-40B4-BE49-F238E27FC236}">
                  <a16:creationId xmlns:a16="http://schemas.microsoft.com/office/drawing/2014/main" id="{01C50F8A-C8E2-0E40-BDB9-9188ADE40BF8}"/>
                </a:ext>
              </a:extLst>
            </p:cNvPr>
            <p:cNvSpPr/>
            <p:nvPr/>
          </p:nvSpPr>
          <p:spPr bwMode="auto">
            <a:xfrm>
              <a:off x="7308681" y="4088924"/>
              <a:ext cx="185428" cy="72932"/>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grpSp>
        <p:nvGrpSpPr>
          <p:cNvPr id="182" name="Group 181">
            <a:extLst>
              <a:ext uri="{FF2B5EF4-FFF2-40B4-BE49-F238E27FC236}">
                <a16:creationId xmlns:a16="http://schemas.microsoft.com/office/drawing/2014/main" id="{CF8661E0-A55E-D347-B2D6-D75D54E20ED1}"/>
              </a:ext>
            </a:extLst>
          </p:cNvPr>
          <p:cNvGrpSpPr/>
          <p:nvPr/>
        </p:nvGrpSpPr>
        <p:grpSpPr>
          <a:xfrm>
            <a:off x="2208353" y="2145331"/>
            <a:ext cx="4486098" cy="2105038"/>
            <a:chOff x="2208353" y="2449183"/>
            <a:chExt cx="4852178" cy="2105038"/>
          </a:xfrm>
        </p:grpSpPr>
        <p:cxnSp>
          <p:nvCxnSpPr>
            <p:cNvPr id="119" name="Straight Connector 118">
              <a:extLst>
                <a:ext uri="{FF2B5EF4-FFF2-40B4-BE49-F238E27FC236}">
                  <a16:creationId xmlns:a16="http://schemas.microsoft.com/office/drawing/2014/main" id="{8003CCD5-6AF9-1242-98EE-92CB1453C0C5}"/>
                </a:ext>
              </a:extLst>
            </p:cNvPr>
            <p:cNvCxnSpPr>
              <a:cxnSpLocks/>
            </p:cNvCxnSpPr>
            <p:nvPr/>
          </p:nvCxnSpPr>
          <p:spPr bwMode="auto">
            <a:xfrm>
              <a:off x="3478739" y="2614332"/>
              <a:ext cx="1067779" cy="540994"/>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4" name="Straight Connector 153">
              <a:extLst>
                <a:ext uri="{FF2B5EF4-FFF2-40B4-BE49-F238E27FC236}">
                  <a16:creationId xmlns:a16="http://schemas.microsoft.com/office/drawing/2014/main" id="{9E50E346-FE20-B647-BE6E-5E35FDC00955}"/>
                </a:ext>
              </a:extLst>
            </p:cNvPr>
            <p:cNvCxnSpPr>
              <a:cxnSpLocks/>
            </p:cNvCxnSpPr>
            <p:nvPr/>
          </p:nvCxnSpPr>
          <p:spPr bwMode="auto">
            <a:xfrm flipV="1">
              <a:off x="3478739" y="3161998"/>
              <a:ext cx="1093137" cy="1159748"/>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5" name="Straight Connector 154">
              <a:extLst>
                <a:ext uri="{FF2B5EF4-FFF2-40B4-BE49-F238E27FC236}">
                  <a16:creationId xmlns:a16="http://schemas.microsoft.com/office/drawing/2014/main" id="{3FE72EB1-A8AA-3044-A81A-CC953904CB07}"/>
                </a:ext>
              </a:extLst>
            </p:cNvPr>
            <p:cNvCxnSpPr>
              <a:cxnSpLocks/>
            </p:cNvCxnSpPr>
            <p:nvPr/>
          </p:nvCxnSpPr>
          <p:spPr bwMode="auto">
            <a:xfrm flipV="1">
              <a:off x="3459866" y="3728534"/>
              <a:ext cx="1131570" cy="625967"/>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6" name="Straight Connector 155">
              <a:extLst>
                <a:ext uri="{FF2B5EF4-FFF2-40B4-BE49-F238E27FC236}">
                  <a16:creationId xmlns:a16="http://schemas.microsoft.com/office/drawing/2014/main" id="{D2684FC8-A762-794B-93B0-4C2324FC3E96}"/>
                </a:ext>
              </a:extLst>
            </p:cNvPr>
            <p:cNvCxnSpPr>
              <a:cxnSpLocks/>
            </p:cNvCxnSpPr>
            <p:nvPr/>
          </p:nvCxnSpPr>
          <p:spPr bwMode="auto">
            <a:xfrm flipH="1" flipV="1">
              <a:off x="4629267" y="3728535"/>
              <a:ext cx="1111980" cy="625966"/>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8" name="Straight Connector 157">
              <a:extLst>
                <a:ext uri="{FF2B5EF4-FFF2-40B4-BE49-F238E27FC236}">
                  <a16:creationId xmlns:a16="http://schemas.microsoft.com/office/drawing/2014/main" id="{ACBFF5BC-5E00-4342-91A3-44C8B2B86AF5}"/>
                </a:ext>
              </a:extLst>
            </p:cNvPr>
            <p:cNvCxnSpPr>
              <a:cxnSpLocks/>
            </p:cNvCxnSpPr>
            <p:nvPr/>
          </p:nvCxnSpPr>
          <p:spPr bwMode="auto">
            <a:xfrm flipH="1">
              <a:off x="4619031" y="2592784"/>
              <a:ext cx="1122216" cy="1129078"/>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59" name="Straight Connector 158">
              <a:extLst>
                <a:ext uri="{FF2B5EF4-FFF2-40B4-BE49-F238E27FC236}">
                  <a16:creationId xmlns:a16="http://schemas.microsoft.com/office/drawing/2014/main" id="{AFEF59B5-9852-7548-8C45-48DE27F2C830}"/>
                </a:ext>
              </a:extLst>
            </p:cNvPr>
            <p:cNvCxnSpPr>
              <a:cxnSpLocks/>
            </p:cNvCxnSpPr>
            <p:nvPr/>
          </p:nvCxnSpPr>
          <p:spPr bwMode="auto">
            <a:xfrm flipH="1">
              <a:off x="4629267" y="2592784"/>
              <a:ext cx="1096538" cy="596779"/>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61" name="Straight Connector 160">
              <a:extLst>
                <a:ext uri="{FF2B5EF4-FFF2-40B4-BE49-F238E27FC236}">
                  <a16:creationId xmlns:a16="http://schemas.microsoft.com/office/drawing/2014/main" id="{65405EBC-50FE-D24C-BA14-ED5A481CCD6C}"/>
                </a:ext>
              </a:extLst>
            </p:cNvPr>
            <p:cNvCxnSpPr>
              <a:cxnSpLocks/>
            </p:cNvCxnSpPr>
            <p:nvPr/>
          </p:nvCxnSpPr>
          <p:spPr bwMode="auto">
            <a:xfrm flipH="1" flipV="1">
              <a:off x="4617309" y="3171433"/>
              <a:ext cx="1123938" cy="1183068"/>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69" name="Straight Connector 168">
              <a:extLst>
                <a:ext uri="{FF2B5EF4-FFF2-40B4-BE49-F238E27FC236}">
                  <a16:creationId xmlns:a16="http://schemas.microsoft.com/office/drawing/2014/main" id="{9A2FCE58-B739-2B41-8139-03AFD535FE95}"/>
                </a:ext>
              </a:extLst>
            </p:cNvPr>
            <p:cNvCxnSpPr>
              <a:cxnSpLocks/>
            </p:cNvCxnSpPr>
            <p:nvPr/>
          </p:nvCxnSpPr>
          <p:spPr bwMode="auto">
            <a:xfrm>
              <a:off x="3465657" y="2621004"/>
              <a:ext cx="1121661" cy="1100858"/>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72" name="Straight Connector 171">
              <a:extLst>
                <a:ext uri="{FF2B5EF4-FFF2-40B4-BE49-F238E27FC236}">
                  <a16:creationId xmlns:a16="http://schemas.microsoft.com/office/drawing/2014/main" id="{9E32CFF3-F6D1-E34B-95F1-A0007C1BB373}"/>
                </a:ext>
              </a:extLst>
            </p:cNvPr>
            <p:cNvCxnSpPr>
              <a:cxnSpLocks/>
            </p:cNvCxnSpPr>
            <p:nvPr/>
          </p:nvCxnSpPr>
          <p:spPr bwMode="auto">
            <a:xfrm flipV="1">
              <a:off x="2233379" y="2609778"/>
              <a:ext cx="1197944" cy="4102"/>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76" name="Straight Connector 175">
              <a:extLst>
                <a:ext uri="{FF2B5EF4-FFF2-40B4-BE49-F238E27FC236}">
                  <a16:creationId xmlns:a16="http://schemas.microsoft.com/office/drawing/2014/main" id="{2A6C3290-C941-9F42-9834-DD7DA7822114}"/>
                </a:ext>
              </a:extLst>
            </p:cNvPr>
            <p:cNvCxnSpPr>
              <a:cxnSpLocks/>
            </p:cNvCxnSpPr>
            <p:nvPr/>
          </p:nvCxnSpPr>
          <p:spPr bwMode="auto">
            <a:xfrm>
              <a:off x="5927278" y="2609778"/>
              <a:ext cx="1112459" cy="19121"/>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78" name="Straight Connector 177">
              <a:extLst>
                <a:ext uri="{FF2B5EF4-FFF2-40B4-BE49-F238E27FC236}">
                  <a16:creationId xmlns:a16="http://schemas.microsoft.com/office/drawing/2014/main" id="{AC017CC5-5308-B547-BD4D-6D37C5A913BD}"/>
                </a:ext>
              </a:extLst>
            </p:cNvPr>
            <p:cNvCxnSpPr>
              <a:cxnSpLocks/>
            </p:cNvCxnSpPr>
            <p:nvPr/>
          </p:nvCxnSpPr>
          <p:spPr bwMode="auto">
            <a:xfrm>
              <a:off x="5830664" y="4355826"/>
              <a:ext cx="1229867" cy="7023"/>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cxnSp>
          <p:nvCxnSpPr>
            <p:cNvPr id="179" name="Straight Connector 178">
              <a:extLst>
                <a:ext uri="{FF2B5EF4-FFF2-40B4-BE49-F238E27FC236}">
                  <a16:creationId xmlns:a16="http://schemas.microsoft.com/office/drawing/2014/main" id="{7169FA90-079D-F441-A5D4-FA5BB60C327E}"/>
                </a:ext>
              </a:extLst>
            </p:cNvPr>
            <p:cNvCxnSpPr>
              <a:cxnSpLocks/>
            </p:cNvCxnSpPr>
            <p:nvPr/>
          </p:nvCxnSpPr>
          <p:spPr bwMode="auto">
            <a:xfrm flipV="1">
              <a:off x="2208353" y="4362849"/>
              <a:ext cx="1007585" cy="1325"/>
            </a:xfrm>
            <a:prstGeom prst="line">
              <a:avLst/>
            </a:prstGeom>
            <a:solidFill>
              <a:srgbClr val="808080"/>
            </a:solidFill>
            <a:ln w="9525" cap="flat" cmpd="sng" algn="ctr">
              <a:solidFill>
                <a:schemeClr val="bg1">
                  <a:lumMod val="65000"/>
                </a:schemeClr>
              </a:solidFill>
              <a:prstDash val="solid"/>
              <a:round/>
              <a:headEnd type="none" w="med" len="med"/>
              <a:tailEnd type="none" w="med" len="med"/>
            </a:ln>
            <a:effectLst/>
          </p:spPr>
        </p:cxnSp>
        <p:grpSp>
          <p:nvGrpSpPr>
            <p:cNvPr id="181" name="Group 180">
              <a:extLst>
                <a:ext uri="{FF2B5EF4-FFF2-40B4-BE49-F238E27FC236}">
                  <a16:creationId xmlns:a16="http://schemas.microsoft.com/office/drawing/2014/main" id="{201583AF-9CAD-B34A-8C5A-7650C9EB5CEB}"/>
                </a:ext>
              </a:extLst>
            </p:cNvPr>
            <p:cNvGrpSpPr/>
            <p:nvPr/>
          </p:nvGrpSpPr>
          <p:grpSpPr>
            <a:xfrm>
              <a:off x="3128206" y="2449183"/>
              <a:ext cx="2920821" cy="2105038"/>
              <a:chOff x="3128206" y="2449183"/>
              <a:chExt cx="2920821" cy="2105038"/>
            </a:xfrm>
          </p:grpSpPr>
          <p:pic>
            <p:nvPicPr>
              <p:cNvPr id="113" name="Picture 112">
                <a:extLst>
                  <a:ext uri="{FF2B5EF4-FFF2-40B4-BE49-F238E27FC236}">
                    <a16:creationId xmlns:a16="http://schemas.microsoft.com/office/drawing/2014/main" id="{0BABA594-09D8-6942-B3A5-563E5ED9FD5A}"/>
                  </a:ext>
                </a:extLst>
              </p:cNvPr>
              <p:cNvPicPr>
                <a:picLocks noChangeAspect="1"/>
              </p:cNvPicPr>
              <p:nvPr/>
            </p:nvPicPr>
            <p:blipFill>
              <a:blip r:embed="rId3">
                <a:duotone>
                  <a:schemeClr val="accent3">
                    <a:shade val="45000"/>
                    <a:satMod val="135000"/>
                  </a:schemeClr>
                  <a:prstClr val="white"/>
                </a:duotone>
              </a:blip>
              <a:stretch>
                <a:fillRect/>
              </a:stretch>
            </p:blipFill>
            <p:spPr>
              <a:xfrm>
                <a:off x="3128206" y="2449183"/>
                <a:ext cx="606234" cy="359433"/>
              </a:xfrm>
              <a:prstGeom prst="rect">
                <a:avLst/>
              </a:prstGeom>
            </p:spPr>
          </p:pic>
          <p:pic>
            <p:nvPicPr>
              <p:cNvPr id="137" name="Picture 136">
                <a:extLst>
                  <a:ext uri="{FF2B5EF4-FFF2-40B4-BE49-F238E27FC236}">
                    <a16:creationId xmlns:a16="http://schemas.microsoft.com/office/drawing/2014/main" id="{0152DDB9-C4B5-114A-A6C7-C682F9459AE9}"/>
                  </a:ext>
                </a:extLst>
              </p:cNvPr>
              <p:cNvPicPr>
                <a:picLocks noChangeAspect="1"/>
              </p:cNvPicPr>
              <p:nvPr/>
            </p:nvPicPr>
            <p:blipFill>
              <a:blip r:embed="rId3">
                <a:duotone>
                  <a:schemeClr val="accent3">
                    <a:shade val="45000"/>
                    <a:satMod val="135000"/>
                  </a:schemeClr>
                  <a:prstClr val="white"/>
                </a:duotone>
              </a:blip>
              <a:stretch>
                <a:fillRect/>
              </a:stretch>
            </p:blipFill>
            <p:spPr>
              <a:xfrm>
                <a:off x="3141288" y="4194788"/>
                <a:ext cx="606234" cy="359433"/>
              </a:xfrm>
              <a:prstGeom prst="rect">
                <a:avLst/>
              </a:prstGeom>
            </p:spPr>
          </p:pic>
          <p:pic>
            <p:nvPicPr>
              <p:cNvPr id="139" name="Picture 138">
                <a:extLst>
                  <a:ext uri="{FF2B5EF4-FFF2-40B4-BE49-F238E27FC236}">
                    <a16:creationId xmlns:a16="http://schemas.microsoft.com/office/drawing/2014/main" id="{C6562D5B-5699-474E-AAA2-F81A5887C621}"/>
                  </a:ext>
                </a:extLst>
              </p:cNvPr>
              <p:cNvPicPr>
                <a:picLocks noChangeAspect="1"/>
              </p:cNvPicPr>
              <p:nvPr/>
            </p:nvPicPr>
            <p:blipFill>
              <a:blip r:embed="rId3">
                <a:duotone>
                  <a:schemeClr val="accent3">
                    <a:shade val="45000"/>
                    <a:satMod val="135000"/>
                  </a:schemeClr>
                  <a:prstClr val="white"/>
                </a:duotone>
              </a:blip>
              <a:stretch>
                <a:fillRect/>
              </a:stretch>
            </p:blipFill>
            <p:spPr>
              <a:xfrm>
                <a:off x="5429711" y="2449183"/>
                <a:ext cx="606234" cy="359433"/>
              </a:xfrm>
              <a:prstGeom prst="rect">
                <a:avLst/>
              </a:prstGeom>
            </p:spPr>
          </p:pic>
          <p:pic>
            <p:nvPicPr>
              <p:cNvPr id="140" name="Picture 139">
                <a:extLst>
                  <a:ext uri="{FF2B5EF4-FFF2-40B4-BE49-F238E27FC236}">
                    <a16:creationId xmlns:a16="http://schemas.microsoft.com/office/drawing/2014/main" id="{C3E0D415-63CA-514C-825D-AB92FD4C18DE}"/>
                  </a:ext>
                </a:extLst>
              </p:cNvPr>
              <p:cNvPicPr>
                <a:picLocks noChangeAspect="1"/>
              </p:cNvPicPr>
              <p:nvPr/>
            </p:nvPicPr>
            <p:blipFill>
              <a:blip r:embed="rId3">
                <a:duotone>
                  <a:schemeClr val="accent3">
                    <a:shade val="45000"/>
                    <a:satMod val="135000"/>
                  </a:schemeClr>
                  <a:prstClr val="white"/>
                </a:duotone>
              </a:blip>
              <a:stretch>
                <a:fillRect/>
              </a:stretch>
            </p:blipFill>
            <p:spPr>
              <a:xfrm>
                <a:off x="5442793" y="4194788"/>
                <a:ext cx="606234" cy="359433"/>
              </a:xfrm>
              <a:prstGeom prst="rect">
                <a:avLst/>
              </a:prstGeom>
            </p:spPr>
          </p:pic>
          <p:pic>
            <p:nvPicPr>
              <p:cNvPr id="141" name="Picture 140">
                <a:extLst>
                  <a:ext uri="{FF2B5EF4-FFF2-40B4-BE49-F238E27FC236}">
                    <a16:creationId xmlns:a16="http://schemas.microsoft.com/office/drawing/2014/main" id="{D566DAFE-12ED-DD4A-8072-C03DCE91ED39}"/>
                  </a:ext>
                </a:extLst>
              </p:cNvPr>
              <p:cNvPicPr>
                <a:picLocks noChangeAspect="1"/>
              </p:cNvPicPr>
              <p:nvPr/>
            </p:nvPicPr>
            <p:blipFill>
              <a:blip r:embed="rId3">
                <a:duotone>
                  <a:schemeClr val="accent3">
                    <a:shade val="45000"/>
                    <a:satMod val="135000"/>
                  </a:schemeClr>
                  <a:prstClr val="white"/>
                </a:duotone>
              </a:blip>
              <a:stretch>
                <a:fillRect/>
              </a:stretch>
            </p:blipFill>
            <p:spPr>
              <a:xfrm>
                <a:off x="4285486" y="3031361"/>
                <a:ext cx="606234" cy="359433"/>
              </a:xfrm>
              <a:prstGeom prst="rect">
                <a:avLst/>
              </a:prstGeom>
            </p:spPr>
          </p:pic>
          <p:pic>
            <p:nvPicPr>
              <p:cNvPr id="142" name="Picture 141">
                <a:extLst>
                  <a:ext uri="{FF2B5EF4-FFF2-40B4-BE49-F238E27FC236}">
                    <a16:creationId xmlns:a16="http://schemas.microsoft.com/office/drawing/2014/main" id="{D4B7ADCB-FFDB-7F4E-80D2-C7E8B70DB2F7}"/>
                  </a:ext>
                </a:extLst>
              </p:cNvPr>
              <p:cNvPicPr>
                <a:picLocks noChangeAspect="1"/>
              </p:cNvPicPr>
              <p:nvPr/>
            </p:nvPicPr>
            <p:blipFill>
              <a:blip r:embed="rId3">
                <a:duotone>
                  <a:schemeClr val="accent3">
                    <a:shade val="45000"/>
                    <a:satMod val="135000"/>
                  </a:schemeClr>
                  <a:prstClr val="white"/>
                </a:duotone>
              </a:blip>
              <a:stretch>
                <a:fillRect/>
              </a:stretch>
            </p:blipFill>
            <p:spPr>
              <a:xfrm>
                <a:off x="4280667" y="3565194"/>
                <a:ext cx="606234" cy="359433"/>
              </a:xfrm>
              <a:prstGeom prst="rect">
                <a:avLst/>
              </a:prstGeom>
            </p:spPr>
          </p:pic>
        </p:grpSp>
      </p:grpSp>
      <p:pic>
        <p:nvPicPr>
          <p:cNvPr id="104" name="Picture 103">
            <a:extLst>
              <a:ext uri="{FF2B5EF4-FFF2-40B4-BE49-F238E27FC236}">
                <a16:creationId xmlns:a16="http://schemas.microsoft.com/office/drawing/2014/main" id="{27F22A63-1CDE-BC44-A9E1-60BA73201D5E}"/>
              </a:ext>
            </a:extLst>
          </p:cNvPr>
          <p:cNvPicPr>
            <a:picLocks noChangeAspect="1"/>
          </p:cNvPicPr>
          <p:nvPr/>
        </p:nvPicPr>
        <p:blipFill>
          <a:blip r:embed="rId3">
            <a:duotone>
              <a:schemeClr val="accent2">
                <a:shade val="45000"/>
                <a:satMod val="135000"/>
              </a:schemeClr>
              <a:prstClr val="white"/>
            </a:duotone>
          </a:blip>
          <a:stretch>
            <a:fillRect/>
          </a:stretch>
        </p:blipFill>
        <p:spPr>
          <a:xfrm>
            <a:off x="1561279" y="1979650"/>
            <a:ext cx="617208" cy="395801"/>
          </a:xfrm>
          <a:prstGeom prst="rect">
            <a:avLst/>
          </a:prstGeom>
        </p:spPr>
      </p:pic>
      <p:pic>
        <p:nvPicPr>
          <p:cNvPr id="105" name="Picture 104">
            <a:extLst>
              <a:ext uri="{FF2B5EF4-FFF2-40B4-BE49-F238E27FC236}">
                <a16:creationId xmlns:a16="http://schemas.microsoft.com/office/drawing/2014/main" id="{5FBBDFB4-7F08-7B45-9EC5-A5B1990442CA}"/>
              </a:ext>
            </a:extLst>
          </p:cNvPr>
          <p:cNvPicPr>
            <a:picLocks noChangeAspect="1"/>
          </p:cNvPicPr>
          <p:nvPr/>
        </p:nvPicPr>
        <p:blipFill>
          <a:blip r:embed="rId3">
            <a:duotone>
              <a:schemeClr val="accent2">
                <a:shade val="45000"/>
                <a:satMod val="135000"/>
              </a:schemeClr>
              <a:prstClr val="white"/>
            </a:duotone>
          </a:blip>
          <a:stretch>
            <a:fillRect/>
          </a:stretch>
        </p:blipFill>
        <p:spPr>
          <a:xfrm>
            <a:off x="1496780" y="3789140"/>
            <a:ext cx="617208" cy="395801"/>
          </a:xfrm>
          <a:prstGeom prst="rect">
            <a:avLst/>
          </a:prstGeom>
        </p:spPr>
      </p:pic>
      <p:pic>
        <p:nvPicPr>
          <p:cNvPr id="112" name="Picture 111">
            <a:extLst>
              <a:ext uri="{FF2B5EF4-FFF2-40B4-BE49-F238E27FC236}">
                <a16:creationId xmlns:a16="http://schemas.microsoft.com/office/drawing/2014/main" id="{8EE2596A-FD36-E641-A8C1-249C23D64748}"/>
              </a:ext>
            </a:extLst>
          </p:cNvPr>
          <p:cNvPicPr>
            <a:picLocks noChangeAspect="1"/>
          </p:cNvPicPr>
          <p:nvPr/>
        </p:nvPicPr>
        <p:blipFill>
          <a:blip r:embed="rId3">
            <a:duotone>
              <a:schemeClr val="accent2">
                <a:shade val="45000"/>
                <a:satMod val="135000"/>
              </a:schemeClr>
              <a:prstClr val="white"/>
            </a:duotone>
          </a:blip>
          <a:stretch>
            <a:fillRect/>
          </a:stretch>
        </p:blipFill>
        <p:spPr>
          <a:xfrm>
            <a:off x="6875635" y="1951272"/>
            <a:ext cx="617208" cy="395801"/>
          </a:xfrm>
          <a:prstGeom prst="rect">
            <a:avLst/>
          </a:prstGeom>
        </p:spPr>
      </p:pic>
      <p:pic>
        <p:nvPicPr>
          <p:cNvPr id="114" name="Picture 113">
            <a:extLst>
              <a:ext uri="{FF2B5EF4-FFF2-40B4-BE49-F238E27FC236}">
                <a16:creationId xmlns:a16="http://schemas.microsoft.com/office/drawing/2014/main" id="{DBC4179F-C15E-E84B-B786-3231F9A3F307}"/>
              </a:ext>
            </a:extLst>
          </p:cNvPr>
          <p:cNvPicPr>
            <a:picLocks noChangeAspect="1"/>
          </p:cNvPicPr>
          <p:nvPr/>
        </p:nvPicPr>
        <p:blipFill>
          <a:blip r:embed="rId3">
            <a:duotone>
              <a:schemeClr val="accent2">
                <a:shade val="45000"/>
                <a:satMod val="135000"/>
              </a:schemeClr>
              <a:prstClr val="white"/>
            </a:duotone>
          </a:blip>
          <a:stretch>
            <a:fillRect/>
          </a:stretch>
        </p:blipFill>
        <p:spPr>
          <a:xfrm>
            <a:off x="6888276" y="3812598"/>
            <a:ext cx="617208" cy="395801"/>
          </a:xfrm>
          <a:prstGeom prst="rect">
            <a:avLst/>
          </a:prstGeom>
        </p:spPr>
      </p:pic>
      <p:grpSp>
        <p:nvGrpSpPr>
          <p:cNvPr id="6" name="Group 5">
            <a:extLst>
              <a:ext uri="{FF2B5EF4-FFF2-40B4-BE49-F238E27FC236}">
                <a16:creationId xmlns:a16="http://schemas.microsoft.com/office/drawing/2014/main" id="{4F8AA9C5-A61C-0A48-813A-90C3A318C850}"/>
              </a:ext>
            </a:extLst>
          </p:cNvPr>
          <p:cNvGrpSpPr/>
          <p:nvPr/>
        </p:nvGrpSpPr>
        <p:grpSpPr>
          <a:xfrm>
            <a:off x="2580276" y="2562949"/>
            <a:ext cx="3757522" cy="466452"/>
            <a:chOff x="2590800" y="1190226"/>
            <a:chExt cx="3757522" cy="466452"/>
          </a:xfrm>
        </p:grpSpPr>
        <p:sp>
          <p:nvSpPr>
            <p:cNvPr id="122" name="Rectangle 121">
              <a:extLst>
                <a:ext uri="{FF2B5EF4-FFF2-40B4-BE49-F238E27FC236}">
                  <a16:creationId xmlns:a16="http://schemas.microsoft.com/office/drawing/2014/main" id="{DF1C21A4-D28D-A444-AE03-19575E8D96ED}"/>
                </a:ext>
              </a:extLst>
            </p:cNvPr>
            <p:cNvSpPr/>
            <p:nvPr/>
          </p:nvSpPr>
          <p:spPr bwMode="auto">
            <a:xfrm>
              <a:off x="2590800" y="1192183"/>
              <a:ext cx="2396699" cy="464495"/>
            </a:xfrm>
            <a:prstGeom prst="rect">
              <a:avLst/>
            </a:prstGeom>
            <a:solidFill>
              <a:schemeClr val="accent6">
                <a:lumMod val="60000"/>
                <a:lumOff val="40000"/>
              </a:schemeClr>
            </a:solid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ndParaRPr>
            </a:p>
          </p:txBody>
        </p:sp>
        <p:sp>
          <p:nvSpPr>
            <p:cNvPr id="123" name="Rectangle 122">
              <a:extLst>
                <a:ext uri="{FF2B5EF4-FFF2-40B4-BE49-F238E27FC236}">
                  <a16:creationId xmlns:a16="http://schemas.microsoft.com/office/drawing/2014/main" id="{404B6FBC-8479-B141-B06B-79109569FF21}"/>
                </a:ext>
              </a:extLst>
            </p:cNvPr>
            <p:cNvSpPr/>
            <p:nvPr/>
          </p:nvSpPr>
          <p:spPr bwMode="auto">
            <a:xfrm>
              <a:off x="4987498" y="1190227"/>
              <a:ext cx="627243" cy="464495"/>
            </a:xfrm>
            <a:prstGeom prst="rect">
              <a:avLst/>
            </a:prstGeom>
            <a:solidFill>
              <a:schemeClr val="accent6">
                <a:lumMod val="60000"/>
                <a:lumOff val="40000"/>
              </a:schemeClr>
            </a:solid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800" dirty="0">
                  <a:solidFill>
                    <a:schemeClr val="bg1"/>
                  </a:solidFill>
                  <a:latin typeface="Menlo" panose="020B0609030804020204" pitchFamily="49" charset="0"/>
                </a:rPr>
                <a:t>192.5.0.1</a:t>
              </a:r>
              <a:endParaRPr kumimoji="0" lang="en-US" sz="1200" b="0" i="0" u="none" strike="noStrike" cap="none" normalizeH="0" baseline="0" dirty="0">
                <a:ln>
                  <a:noFill/>
                </a:ln>
                <a:solidFill>
                  <a:schemeClr val="bg1"/>
                </a:solidFill>
                <a:effectLst/>
                <a:latin typeface="Arial" pitchFamily="-65" charset="0"/>
              </a:endParaRPr>
            </a:p>
          </p:txBody>
        </p:sp>
        <p:sp>
          <p:nvSpPr>
            <p:cNvPr id="133" name="Rectangle 132">
              <a:extLst>
                <a:ext uri="{FF2B5EF4-FFF2-40B4-BE49-F238E27FC236}">
                  <a16:creationId xmlns:a16="http://schemas.microsoft.com/office/drawing/2014/main" id="{E2F8054F-4ED3-A442-B3BE-FA4EDF28D28D}"/>
                </a:ext>
              </a:extLst>
            </p:cNvPr>
            <p:cNvSpPr/>
            <p:nvPr/>
          </p:nvSpPr>
          <p:spPr bwMode="auto">
            <a:xfrm>
              <a:off x="5614741" y="1190226"/>
              <a:ext cx="733581" cy="464495"/>
            </a:xfrm>
            <a:prstGeom prst="rect">
              <a:avLst/>
            </a:prstGeom>
            <a:solidFill>
              <a:schemeClr val="accent6">
                <a:lumMod val="60000"/>
                <a:lumOff val="40000"/>
              </a:schemeClr>
            </a:solidFill>
            <a:ln w="9525" cap="flat" cmpd="sng" algn="ctr">
              <a:solidFill>
                <a:schemeClr val="bg1">
                  <a:lumMod val="8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800" dirty="0">
                  <a:solidFill>
                    <a:schemeClr val="bg1"/>
                  </a:solidFill>
                  <a:latin typeface="Menlo" panose="020B0609030804020204" pitchFamily="49" charset="0"/>
                </a:rPr>
                <a:t>192.5.0.3</a:t>
              </a:r>
            </a:p>
          </p:txBody>
        </p:sp>
      </p:grpSp>
      <p:sp>
        <p:nvSpPr>
          <p:cNvPr id="117" name="TextBox 116">
            <a:extLst>
              <a:ext uri="{FF2B5EF4-FFF2-40B4-BE49-F238E27FC236}">
                <a16:creationId xmlns:a16="http://schemas.microsoft.com/office/drawing/2014/main" id="{201B0304-B14E-8847-820C-5E89DBE56698}"/>
              </a:ext>
            </a:extLst>
          </p:cNvPr>
          <p:cNvSpPr txBox="1"/>
          <p:nvPr/>
        </p:nvSpPr>
        <p:spPr>
          <a:xfrm>
            <a:off x="2506613" y="2523819"/>
            <a:ext cx="2023311" cy="246221"/>
          </a:xfrm>
          <a:prstGeom prst="rect">
            <a:avLst/>
          </a:prstGeom>
          <a:noFill/>
        </p:spPr>
        <p:txBody>
          <a:bodyPr wrap="none" rtlCol="0">
            <a:spAutoFit/>
          </a:bodyPr>
          <a:lstStyle/>
          <a:p>
            <a:r>
              <a:rPr lang="en-US" sz="1000" dirty="0"/>
              <a:t>IP datagram from VM-A to VM-B</a:t>
            </a:r>
          </a:p>
        </p:txBody>
      </p:sp>
      <p:grpSp>
        <p:nvGrpSpPr>
          <p:cNvPr id="5" name="Group 4">
            <a:extLst>
              <a:ext uri="{FF2B5EF4-FFF2-40B4-BE49-F238E27FC236}">
                <a16:creationId xmlns:a16="http://schemas.microsoft.com/office/drawing/2014/main" id="{D534A533-B12E-9C42-9B54-FB9B33259A86}"/>
              </a:ext>
            </a:extLst>
          </p:cNvPr>
          <p:cNvGrpSpPr/>
          <p:nvPr/>
        </p:nvGrpSpPr>
        <p:grpSpPr>
          <a:xfrm>
            <a:off x="2598555" y="2716213"/>
            <a:ext cx="2343921" cy="227153"/>
            <a:chOff x="2609079" y="1343490"/>
            <a:chExt cx="2343921" cy="227153"/>
          </a:xfrm>
        </p:grpSpPr>
        <p:sp>
          <p:nvSpPr>
            <p:cNvPr id="118" name="Rectangle 117">
              <a:extLst>
                <a:ext uri="{FF2B5EF4-FFF2-40B4-BE49-F238E27FC236}">
                  <a16:creationId xmlns:a16="http://schemas.microsoft.com/office/drawing/2014/main" id="{3C228044-4399-2E40-B6DE-BD86FFC82475}"/>
                </a:ext>
              </a:extLst>
            </p:cNvPr>
            <p:cNvSpPr/>
            <p:nvPr/>
          </p:nvSpPr>
          <p:spPr bwMode="auto">
            <a:xfrm>
              <a:off x="2609079" y="1346327"/>
              <a:ext cx="990600" cy="224316"/>
            </a:xfrm>
            <a:prstGeom prst="rect">
              <a:avLst/>
            </a:prstGeom>
            <a:solidFill>
              <a:schemeClr val="bg1"/>
            </a:solidFill>
            <a:ln w="9525" cap="flat" cmpd="sng" algn="ctr">
              <a:solidFill>
                <a:schemeClr val="tx1">
                  <a:lumMod val="85000"/>
                  <a:lumOff val="1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IP Data</a:t>
              </a:r>
            </a:p>
          </p:txBody>
        </p:sp>
        <p:sp>
          <p:nvSpPr>
            <p:cNvPr id="120" name="Rectangle 119">
              <a:extLst>
                <a:ext uri="{FF2B5EF4-FFF2-40B4-BE49-F238E27FC236}">
                  <a16:creationId xmlns:a16="http://schemas.microsoft.com/office/drawing/2014/main" id="{42DE00B3-AC34-C34F-9FFF-8B2BCB70DDE6}"/>
                </a:ext>
              </a:extLst>
            </p:cNvPr>
            <p:cNvSpPr/>
            <p:nvPr/>
          </p:nvSpPr>
          <p:spPr bwMode="auto">
            <a:xfrm>
              <a:off x="3600104" y="1343490"/>
              <a:ext cx="676448" cy="227153"/>
            </a:xfrm>
            <a:prstGeom prst="rect">
              <a:avLst/>
            </a:prstGeom>
            <a:solidFill>
              <a:schemeClr val="bg1"/>
            </a:solidFill>
            <a:ln w="9525" cap="flat" cmpd="sng" algn="ctr">
              <a:solidFill>
                <a:schemeClr val="tx1">
                  <a:lumMod val="85000"/>
                  <a:lumOff val="1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800" dirty="0">
                  <a:solidFill>
                    <a:srgbClr val="FFC000"/>
                  </a:solidFill>
                  <a:latin typeface="Menlo" panose="020B0609030804020204" pitchFamily="49" charset="0"/>
                </a:rPr>
                <a:t>128.30.2.4</a:t>
              </a:r>
              <a:endParaRPr kumimoji="0" lang="en-US" sz="800" b="0" i="0" u="none" strike="noStrike" cap="none" normalizeH="0" baseline="0" dirty="0">
                <a:ln>
                  <a:noFill/>
                </a:ln>
                <a:solidFill>
                  <a:srgbClr val="FF0000"/>
                </a:solidFill>
                <a:effectLst/>
                <a:latin typeface="Arial" pitchFamily="-65" charset="0"/>
              </a:endParaRPr>
            </a:p>
          </p:txBody>
        </p:sp>
        <p:sp>
          <p:nvSpPr>
            <p:cNvPr id="143" name="Rectangle 142">
              <a:extLst>
                <a:ext uri="{FF2B5EF4-FFF2-40B4-BE49-F238E27FC236}">
                  <a16:creationId xmlns:a16="http://schemas.microsoft.com/office/drawing/2014/main" id="{00F26D77-16C7-C140-B113-B1E27FF79DBE}"/>
                </a:ext>
              </a:extLst>
            </p:cNvPr>
            <p:cNvSpPr/>
            <p:nvPr/>
          </p:nvSpPr>
          <p:spPr bwMode="auto">
            <a:xfrm>
              <a:off x="4276552" y="1343490"/>
              <a:ext cx="676448" cy="227153"/>
            </a:xfrm>
            <a:prstGeom prst="rect">
              <a:avLst/>
            </a:prstGeom>
            <a:solidFill>
              <a:schemeClr val="bg1"/>
            </a:solidFill>
            <a:ln w="9525" cap="flat" cmpd="sng" algn="ctr">
              <a:solidFill>
                <a:schemeClr val="tx1">
                  <a:lumMod val="85000"/>
                  <a:lumOff val="1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800" dirty="0">
                  <a:solidFill>
                    <a:srgbClr val="FFC000"/>
                  </a:solidFill>
                  <a:latin typeface="Menlo" panose="020B0609030804020204" pitchFamily="49" charset="0"/>
                </a:rPr>
                <a:t>128.30.2.2</a:t>
              </a:r>
              <a:endParaRPr lang="en-US" sz="800" dirty="0">
                <a:solidFill>
                  <a:srgbClr val="FF0000"/>
                </a:solidFill>
                <a:latin typeface="Arial" pitchFamily="-65" charset="0"/>
              </a:endParaRPr>
            </a:p>
          </p:txBody>
        </p:sp>
      </p:grpSp>
      <p:sp>
        <p:nvSpPr>
          <p:cNvPr id="136" name="Can 135">
            <a:extLst>
              <a:ext uri="{FF2B5EF4-FFF2-40B4-BE49-F238E27FC236}">
                <a16:creationId xmlns:a16="http://schemas.microsoft.com/office/drawing/2014/main" id="{217BE6B1-BDDD-8441-BC82-ADD3E3787969}"/>
              </a:ext>
            </a:extLst>
          </p:cNvPr>
          <p:cNvSpPr/>
          <p:nvPr/>
        </p:nvSpPr>
        <p:spPr bwMode="auto">
          <a:xfrm rot="5400000">
            <a:off x="4239626" y="102387"/>
            <a:ext cx="457200" cy="4405419"/>
          </a:xfrm>
          <a:prstGeom prst="can">
            <a:avLst/>
          </a:prstGeom>
          <a:solidFill>
            <a:schemeClr val="accent2">
              <a:lumMod val="20000"/>
              <a:lumOff val="80000"/>
              <a:alpha val="63000"/>
            </a:schemeClr>
          </a:solidFill>
          <a:ln w="9525" cap="flat" cmpd="sng" algn="ctr">
            <a:solidFill>
              <a:schemeClr val="accent2">
                <a:lumMod val="7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125" name="Rectangle 124">
            <a:extLst>
              <a:ext uri="{FF2B5EF4-FFF2-40B4-BE49-F238E27FC236}">
                <a16:creationId xmlns:a16="http://schemas.microsoft.com/office/drawing/2014/main" id="{E63648A7-932B-3147-BF75-2F645857E9F4}"/>
              </a:ext>
            </a:extLst>
          </p:cNvPr>
          <p:cNvSpPr/>
          <p:nvPr/>
        </p:nvSpPr>
        <p:spPr>
          <a:xfrm>
            <a:off x="2309086" y="2259800"/>
            <a:ext cx="920445" cy="253916"/>
          </a:xfrm>
          <a:prstGeom prst="rect">
            <a:avLst/>
          </a:prstGeom>
        </p:spPr>
        <p:txBody>
          <a:bodyPr wrap="none">
            <a:spAutoFit/>
          </a:bodyPr>
          <a:lstStyle/>
          <a:p>
            <a:r>
              <a:rPr lang="en-US" sz="1050" dirty="0">
                <a:solidFill>
                  <a:srgbClr val="000000"/>
                </a:solidFill>
                <a:latin typeface="Menlo" panose="020B0609030804020204" pitchFamily="49" charset="0"/>
              </a:rPr>
              <a:t>192.5.0.1</a:t>
            </a:r>
          </a:p>
        </p:txBody>
      </p:sp>
      <p:sp>
        <p:nvSpPr>
          <p:cNvPr id="146" name="Rectangle 145">
            <a:extLst>
              <a:ext uri="{FF2B5EF4-FFF2-40B4-BE49-F238E27FC236}">
                <a16:creationId xmlns:a16="http://schemas.microsoft.com/office/drawing/2014/main" id="{3F005E3F-2843-FA4D-A107-88B765B8B3D1}"/>
              </a:ext>
            </a:extLst>
          </p:cNvPr>
          <p:cNvSpPr/>
          <p:nvPr/>
        </p:nvSpPr>
        <p:spPr>
          <a:xfrm>
            <a:off x="5614742" y="2284297"/>
            <a:ext cx="920445" cy="253916"/>
          </a:xfrm>
          <a:prstGeom prst="rect">
            <a:avLst/>
          </a:prstGeom>
        </p:spPr>
        <p:txBody>
          <a:bodyPr wrap="none">
            <a:spAutoFit/>
          </a:bodyPr>
          <a:lstStyle/>
          <a:p>
            <a:r>
              <a:rPr lang="en-US" sz="1050" dirty="0">
                <a:solidFill>
                  <a:srgbClr val="000000"/>
                </a:solidFill>
                <a:latin typeface="Menlo" panose="020B0609030804020204" pitchFamily="49" charset="0"/>
              </a:rPr>
              <a:t>192.5.0.3</a:t>
            </a:r>
          </a:p>
        </p:txBody>
      </p:sp>
      <p:sp>
        <p:nvSpPr>
          <p:cNvPr id="3" name="TextBox 2">
            <a:extLst>
              <a:ext uri="{FF2B5EF4-FFF2-40B4-BE49-F238E27FC236}">
                <a16:creationId xmlns:a16="http://schemas.microsoft.com/office/drawing/2014/main" id="{89D539A2-4155-2940-A249-F914E5BD99B5}"/>
              </a:ext>
            </a:extLst>
          </p:cNvPr>
          <p:cNvSpPr txBox="1"/>
          <p:nvPr/>
        </p:nvSpPr>
        <p:spPr>
          <a:xfrm>
            <a:off x="1383185" y="1152484"/>
            <a:ext cx="356188" cy="400110"/>
          </a:xfrm>
          <a:prstGeom prst="rect">
            <a:avLst/>
          </a:prstGeom>
          <a:noFill/>
        </p:spPr>
        <p:txBody>
          <a:bodyPr wrap="none" rtlCol="0">
            <a:spAutoFit/>
          </a:bodyPr>
          <a:lstStyle/>
          <a:p>
            <a:r>
              <a:rPr lang="en-US" dirty="0"/>
              <a:t>A</a:t>
            </a:r>
          </a:p>
        </p:txBody>
      </p:sp>
      <p:sp>
        <p:nvSpPr>
          <p:cNvPr id="138" name="TextBox 137">
            <a:extLst>
              <a:ext uri="{FF2B5EF4-FFF2-40B4-BE49-F238E27FC236}">
                <a16:creationId xmlns:a16="http://schemas.microsoft.com/office/drawing/2014/main" id="{1BB91522-1BBB-C445-82EC-9A2E634C83E7}"/>
              </a:ext>
            </a:extLst>
          </p:cNvPr>
          <p:cNvSpPr txBox="1"/>
          <p:nvPr/>
        </p:nvSpPr>
        <p:spPr>
          <a:xfrm>
            <a:off x="6655211" y="1143511"/>
            <a:ext cx="356188" cy="400110"/>
          </a:xfrm>
          <a:prstGeom prst="rect">
            <a:avLst/>
          </a:prstGeom>
          <a:noFill/>
        </p:spPr>
        <p:txBody>
          <a:bodyPr wrap="none" rtlCol="0">
            <a:spAutoFit/>
          </a:bodyPr>
          <a:lstStyle/>
          <a:p>
            <a:r>
              <a:rPr lang="en-US" dirty="0"/>
              <a:t>B</a:t>
            </a:r>
          </a:p>
        </p:txBody>
      </p:sp>
      <p:sp>
        <p:nvSpPr>
          <p:cNvPr id="7" name="TextBox 6">
            <a:extLst>
              <a:ext uri="{FF2B5EF4-FFF2-40B4-BE49-F238E27FC236}">
                <a16:creationId xmlns:a16="http://schemas.microsoft.com/office/drawing/2014/main" id="{B26B8D27-3B8C-244A-BC2D-CDB454032034}"/>
              </a:ext>
            </a:extLst>
          </p:cNvPr>
          <p:cNvSpPr txBox="1"/>
          <p:nvPr/>
        </p:nvSpPr>
        <p:spPr>
          <a:xfrm>
            <a:off x="2763075" y="2946399"/>
            <a:ext cx="3693703" cy="338554"/>
          </a:xfrm>
          <a:prstGeom prst="rect">
            <a:avLst/>
          </a:prstGeom>
          <a:noFill/>
        </p:spPr>
        <p:txBody>
          <a:bodyPr wrap="none" rtlCol="0">
            <a:spAutoFit/>
          </a:bodyPr>
          <a:lstStyle/>
          <a:p>
            <a:r>
              <a:rPr lang="en-US" sz="1600" dirty="0"/>
              <a:t>IP datagram from server X to server Y </a:t>
            </a:r>
          </a:p>
        </p:txBody>
      </p:sp>
      <p:sp>
        <p:nvSpPr>
          <p:cNvPr id="8" name="TextBox 7">
            <a:extLst>
              <a:ext uri="{FF2B5EF4-FFF2-40B4-BE49-F238E27FC236}">
                <a16:creationId xmlns:a16="http://schemas.microsoft.com/office/drawing/2014/main" id="{CAC8DCCC-638E-5841-8940-5B3D6F7A723A}"/>
              </a:ext>
            </a:extLst>
          </p:cNvPr>
          <p:cNvSpPr txBox="1"/>
          <p:nvPr/>
        </p:nvSpPr>
        <p:spPr>
          <a:xfrm>
            <a:off x="1100062" y="2238117"/>
            <a:ext cx="356188" cy="400110"/>
          </a:xfrm>
          <a:prstGeom prst="rect">
            <a:avLst/>
          </a:prstGeom>
          <a:noFill/>
        </p:spPr>
        <p:txBody>
          <a:bodyPr wrap="none" rtlCol="0">
            <a:spAutoFit/>
          </a:bodyPr>
          <a:lstStyle/>
          <a:p>
            <a:r>
              <a:rPr lang="en-US" dirty="0"/>
              <a:t>X</a:t>
            </a:r>
          </a:p>
        </p:txBody>
      </p:sp>
      <p:sp>
        <p:nvSpPr>
          <p:cNvPr id="144" name="TextBox 143">
            <a:extLst>
              <a:ext uri="{FF2B5EF4-FFF2-40B4-BE49-F238E27FC236}">
                <a16:creationId xmlns:a16="http://schemas.microsoft.com/office/drawing/2014/main" id="{B54F8FD5-CB9C-B047-A8B7-14A1B07CAFE9}"/>
              </a:ext>
            </a:extLst>
          </p:cNvPr>
          <p:cNvSpPr txBox="1"/>
          <p:nvPr/>
        </p:nvSpPr>
        <p:spPr>
          <a:xfrm>
            <a:off x="6705235" y="2231444"/>
            <a:ext cx="356188" cy="400110"/>
          </a:xfrm>
          <a:prstGeom prst="rect">
            <a:avLst/>
          </a:prstGeom>
          <a:noFill/>
        </p:spPr>
        <p:txBody>
          <a:bodyPr wrap="none" rtlCol="0">
            <a:spAutoFit/>
          </a:bodyPr>
          <a:lstStyle/>
          <a:p>
            <a:r>
              <a:rPr lang="en-US" dirty="0"/>
              <a:t>Y</a:t>
            </a:r>
          </a:p>
        </p:txBody>
      </p:sp>
      <p:grpSp>
        <p:nvGrpSpPr>
          <p:cNvPr id="9" name="Group 8">
            <a:extLst>
              <a:ext uri="{FF2B5EF4-FFF2-40B4-BE49-F238E27FC236}">
                <a16:creationId xmlns:a16="http://schemas.microsoft.com/office/drawing/2014/main" id="{766EEF37-1E61-8A4E-A466-D474CF323438}"/>
              </a:ext>
            </a:extLst>
          </p:cNvPr>
          <p:cNvGrpSpPr/>
          <p:nvPr/>
        </p:nvGrpSpPr>
        <p:grpSpPr>
          <a:xfrm>
            <a:off x="12507" y="699441"/>
            <a:ext cx="2437609" cy="439575"/>
            <a:chOff x="12507" y="699441"/>
            <a:chExt cx="2437609" cy="439575"/>
          </a:xfrm>
        </p:grpSpPr>
        <p:grpSp>
          <p:nvGrpSpPr>
            <p:cNvPr id="145" name="Group 144">
              <a:extLst>
                <a:ext uri="{FF2B5EF4-FFF2-40B4-BE49-F238E27FC236}">
                  <a16:creationId xmlns:a16="http://schemas.microsoft.com/office/drawing/2014/main" id="{097A5F9A-AC9F-9A47-9CF3-650A6AE15C32}"/>
                </a:ext>
              </a:extLst>
            </p:cNvPr>
            <p:cNvGrpSpPr/>
            <p:nvPr/>
          </p:nvGrpSpPr>
          <p:grpSpPr>
            <a:xfrm>
              <a:off x="106195" y="911863"/>
              <a:ext cx="2343921" cy="227153"/>
              <a:chOff x="2609079" y="1343490"/>
              <a:chExt cx="2343921" cy="227153"/>
            </a:xfrm>
          </p:grpSpPr>
          <p:sp>
            <p:nvSpPr>
              <p:cNvPr id="157" name="Rectangle 156">
                <a:extLst>
                  <a:ext uri="{FF2B5EF4-FFF2-40B4-BE49-F238E27FC236}">
                    <a16:creationId xmlns:a16="http://schemas.microsoft.com/office/drawing/2014/main" id="{95B50E7C-75FF-854E-890A-DC2D9881AC71}"/>
                  </a:ext>
                </a:extLst>
              </p:cNvPr>
              <p:cNvSpPr/>
              <p:nvPr/>
            </p:nvSpPr>
            <p:spPr bwMode="auto">
              <a:xfrm>
                <a:off x="2609079" y="1346327"/>
                <a:ext cx="990600" cy="224316"/>
              </a:xfrm>
              <a:prstGeom prst="rect">
                <a:avLst/>
              </a:prstGeom>
              <a:solidFill>
                <a:schemeClr val="bg1"/>
              </a:solidFill>
              <a:ln w="9525" cap="flat" cmpd="sng" algn="ctr">
                <a:solidFill>
                  <a:schemeClr val="tx1">
                    <a:lumMod val="85000"/>
                    <a:lumOff val="1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rPr>
                  <a:t>IP Data</a:t>
                </a:r>
              </a:p>
            </p:txBody>
          </p:sp>
          <p:sp>
            <p:nvSpPr>
              <p:cNvPr id="160" name="Rectangle 159">
                <a:extLst>
                  <a:ext uri="{FF2B5EF4-FFF2-40B4-BE49-F238E27FC236}">
                    <a16:creationId xmlns:a16="http://schemas.microsoft.com/office/drawing/2014/main" id="{21DA7911-33DA-0D43-87EB-2FFB1334C90A}"/>
                  </a:ext>
                </a:extLst>
              </p:cNvPr>
              <p:cNvSpPr/>
              <p:nvPr/>
            </p:nvSpPr>
            <p:spPr bwMode="auto">
              <a:xfrm>
                <a:off x="3600104" y="1343490"/>
                <a:ext cx="676448" cy="227153"/>
              </a:xfrm>
              <a:prstGeom prst="rect">
                <a:avLst/>
              </a:prstGeom>
              <a:solidFill>
                <a:schemeClr val="bg1"/>
              </a:solidFill>
              <a:ln w="9525" cap="flat" cmpd="sng" algn="ctr">
                <a:solidFill>
                  <a:schemeClr val="tx1">
                    <a:lumMod val="85000"/>
                    <a:lumOff val="1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800" dirty="0">
                    <a:solidFill>
                      <a:srgbClr val="FFC000"/>
                    </a:solidFill>
                    <a:latin typeface="Menlo" panose="020B0609030804020204" pitchFamily="49" charset="0"/>
                  </a:rPr>
                  <a:t>128.30.2.4</a:t>
                </a:r>
                <a:endParaRPr kumimoji="0" lang="en-US" sz="800" b="0" i="0" u="none" strike="noStrike" cap="none" normalizeH="0" baseline="0" dirty="0">
                  <a:ln>
                    <a:noFill/>
                  </a:ln>
                  <a:solidFill>
                    <a:srgbClr val="FF0000"/>
                  </a:solidFill>
                  <a:effectLst/>
                  <a:latin typeface="Arial" pitchFamily="-65" charset="0"/>
                </a:endParaRPr>
              </a:p>
            </p:txBody>
          </p:sp>
          <p:sp>
            <p:nvSpPr>
              <p:cNvPr id="162" name="Rectangle 161">
                <a:extLst>
                  <a:ext uri="{FF2B5EF4-FFF2-40B4-BE49-F238E27FC236}">
                    <a16:creationId xmlns:a16="http://schemas.microsoft.com/office/drawing/2014/main" id="{AA4632E1-226F-E246-8772-A0C41B528390}"/>
                  </a:ext>
                </a:extLst>
              </p:cNvPr>
              <p:cNvSpPr/>
              <p:nvPr/>
            </p:nvSpPr>
            <p:spPr bwMode="auto">
              <a:xfrm>
                <a:off x="4276552" y="1343490"/>
                <a:ext cx="676448" cy="227153"/>
              </a:xfrm>
              <a:prstGeom prst="rect">
                <a:avLst/>
              </a:prstGeom>
              <a:solidFill>
                <a:schemeClr val="bg1"/>
              </a:solidFill>
              <a:ln w="9525" cap="flat" cmpd="sng" algn="ctr">
                <a:solidFill>
                  <a:schemeClr val="tx1">
                    <a:lumMod val="85000"/>
                    <a:lumOff val="1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eaLnBrk="1" hangingPunct="1"/>
                <a:r>
                  <a:rPr lang="en-US" sz="800" dirty="0">
                    <a:solidFill>
                      <a:srgbClr val="FFC000"/>
                    </a:solidFill>
                    <a:latin typeface="Menlo" panose="020B0609030804020204" pitchFamily="49" charset="0"/>
                  </a:rPr>
                  <a:t>128.30.2.2</a:t>
                </a:r>
                <a:endParaRPr lang="en-US" sz="800" dirty="0">
                  <a:solidFill>
                    <a:srgbClr val="FF0000"/>
                  </a:solidFill>
                  <a:latin typeface="Arial" pitchFamily="-65" charset="0"/>
                </a:endParaRPr>
              </a:p>
            </p:txBody>
          </p:sp>
        </p:grpSp>
        <p:sp>
          <p:nvSpPr>
            <p:cNvPr id="163" name="TextBox 162">
              <a:extLst>
                <a:ext uri="{FF2B5EF4-FFF2-40B4-BE49-F238E27FC236}">
                  <a16:creationId xmlns:a16="http://schemas.microsoft.com/office/drawing/2014/main" id="{19E01F78-ED40-E443-AB81-3C0F085E54A5}"/>
                </a:ext>
              </a:extLst>
            </p:cNvPr>
            <p:cNvSpPr txBox="1"/>
            <p:nvPr/>
          </p:nvSpPr>
          <p:spPr>
            <a:xfrm>
              <a:off x="12507" y="699441"/>
              <a:ext cx="2121093" cy="253916"/>
            </a:xfrm>
            <a:prstGeom prst="rect">
              <a:avLst/>
            </a:prstGeom>
            <a:noFill/>
          </p:spPr>
          <p:txBody>
            <a:bodyPr wrap="none" rtlCol="0">
              <a:spAutoFit/>
            </a:bodyPr>
            <a:lstStyle/>
            <a:p>
              <a:r>
                <a:rPr lang="en-US" sz="1050" dirty="0"/>
                <a:t>IP datagram from VM-A to VM-B</a:t>
              </a:r>
            </a:p>
          </p:txBody>
        </p:sp>
      </p:grpSp>
      <p:sp>
        <p:nvSpPr>
          <p:cNvPr id="164" name="Rounded Rectangular Callout 163">
            <a:extLst>
              <a:ext uri="{FF2B5EF4-FFF2-40B4-BE49-F238E27FC236}">
                <a16:creationId xmlns:a16="http://schemas.microsoft.com/office/drawing/2014/main" id="{BB857D83-0614-1345-B2F6-375AC29AD405}"/>
              </a:ext>
            </a:extLst>
          </p:cNvPr>
          <p:cNvSpPr/>
          <p:nvPr/>
        </p:nvSpPr>
        <p:spPr bwMode="auto">
          <a:xfrm>
            <a:off x="3054789" y="1036893"/>
            <a:ext cx="1630025" cy="457201"/>
          </a:xfrm>
          <a:prstGeom prst="wedgeRoundRectCallout">
            <a:avLst>
              <a:gd name="adj1" fmla="val -113878"/>
              <a:gd name="adj2" fmla="val 191866"/>
              <a:gd name="adj3" fmla="val 16667"/>
            </a:avLst>
          </a:prstGeom>
          <a:solidFill>
            <a:schemeClr val="accent6">
              <a:lumMod val="20000"/>
              <a:lumOff val="8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100" b="0" i="0" u="none" strike="noStrike" cap="none" normalizeH="0" baseline="0" dirty="0">
                <a:ln>
                  <a:noFill/>
                </a:ln>
                <a:solidFill>
                  <a:schemeClr val="tx1"/>
                </a:solidFill>
                <a:effectLst/>
                <a:latin typeface="Arial" pitchFamily="-65" charset="0"/>
              </a:rPr>
              <a:t>“If destination is remote,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1100" b="0" i="0" u="none" strike="noStrike" cap="none" normalizeH="0" baseline="0" dirty="0">
                <a:ln>
                  <a:noFill/>
                </a:ln>
                <a:solidFill>
                  <a:schemeClr val="tx1"/>
                </a:solidFill>
                <a:effectLst/>
                <a:latin typeface="Arial" pitchFamily="-65" charset="0"/>
              </a:rPr>
              <a:t>encapsulate in IPsec”</a:t>
            </a:r>
          </a:p>
        </p:txBody>
      </p:sp>
    </p:spTree>
    <p:extLst>
      <p:ext uri="{BB962C8B-B14F-4D97-AF65-F5344CB8AC3E}">
        <p14:creationId xmlns:p14="http://schemas.microsoft.com/office/powerpoint/2010/main" val="86038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nodeType="clickEffect">
                                  <p:stCondLst>
                                    <p:cond delay="0"/>
                                  </p:stCondLst>
                                  <p:childTnLst>
                                    <p:animMotion origin="layout" path="M 1.38889E-6 0.025 C 0.00972 0.06513 0.01962 0.10556 0.03246 0.14383 C 0.04531 0.18179 0.06076 0.2213 0.07673 0.25278 C 0.09253 0.28457 0.09253 0.31605 0.12778 0.33426 C 0.16302 0.35247 0.22569 0.3571 0.28837 0.36235 " pathEditMode="relative" rAng="0" ptsTypes="AAAAA">
                                      <p:cBhvr>
                                        <p:cTn id="16" dur="1000" fill="hold"/>
                                        <p:tgtEl>
                                          <p:spTgt spid="9"/>
                                        </p:tgtEl>
                                        <p:attrNameLst>
                                          <p:attrName>ppt_x</p:attrName>
                                          <p:attrName>ppt_y</p:attrName>
                                        </p:attrNameLst>
                                      </p:cBhvr>
                                      <p:rCtr x="14410" y="16852"/>
                                    </p:animMotion>
                                  </p:childTnLst>
                                  <p:subTnLst>
                                    <p:set>
                                      <p:cBhvr override="childStyle">
                                        <p:cTn dur="1" fill="hold" display="0" masterRel="sameClick" afterEffect="1">
                                          <p:stCondLst>
                                            <p:cond evt="end" delay="0">
                                              <p:tn val="15"/>
                                            </p:cond>
                                          </p:stCondLst>
                                        </p:cTn>
                                        <p:tgtEl>
                                          <p:spTgt spid="9"/>
                                        </p:tgtEl>
                                        <p:attrNameLst>
                                          <p:attrName>style.visibility</p:attrName>
                                        </p:attrNameLst>
                                      </p:cBhvr>
                                      <p:to>
                                        <p:strVal val="hidden"/>
                                      </p:to>
                                    </p:set>
                                  </p:subTnLst>
                                </p:cTn>
                              </p:par>
                            </p:childTnLst>
                          </p:cTn>
                        </p:par>
                        <p:par>
                          <p:cTn id="17" fill="hold">
                            <p:stCondLst>
                              <p:cond delay="1000"/>
                            </p:stCondLst>
                            <p:childTnLst>
                              <p:par>
                                <p:cTn id="18" presetID="1" presetClass="entr" presetSubtype="0"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17"/>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7" grpId="0"/>
      <p:bldP spid="16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E5FEC-7B3F-9840-A7E0-414019DF6398}"/>
              </a:ext>
            </a:extLst>
          </p:cNvPr>
          <p:cNvSpPr>
            <a:spLocks noGrp="1"/>
          </p:cNvSpPr>
          <p:nvPr>
            <p:ph type="title"/>
          </p:nvPr>
        </p:nvSpPr>
        <p:spPr/>
        <p:txBody>
          <a:bodyPr/>
          <a:lstStyle/>
          <a:p>
            <a:r>
              <a:rPr lang="en-US" dirty="0"/>
              <a:t>Learning goals of this class</a:t>
            </a:r>
          </a:p>
        </p:txBody>
      </p:sp>
      <p:sp>
        <p:nvSpPr>
          <p:cNvPr id="3" name="Content Placeholder 2">
            <a:extLst>
              <a:ext uri="{FF2B5EF4-FFF2-40B4-BE49-F238E27FC236}">
                <a16:creationId xmlns:a16="http://schemas.microsoft.com/office/drawing/2014/main" id="{59F4BD15-9424-7947-84D8-67230748F798}"/>
              </a:ext>
            </a:extLst>
          </p:cNvPr>
          <p:cNvSpPr>
            <a:spLocks noGrp="1"/>
          </p:cNvSpPr>
          <p:nvPr>
            <p:ph idx="1"/>
          </p:nvPr>
        </p:nvSpPr>
        <p:spPr/>
        <p:txBody>
          <a:bodyPr/>
          <a:lstStyle/>
          <a:p>
            <a:r>
              <a:rPr lang="en-US" dirty="0"/>
              <a:t>To learn how </a:t>
            </a:r>
            <a:r>
              <a:rPr lang="en-US" dirty="0">
                <a:solidFill>
                  <a:srgbClr val="FF0000"/>
                </a:solidFill>
              </a:rPr>
              <a:t>tags, tunnels and translation </a:t>
            </a:r>
            <a:r>
              <a:rPr lang="en-US" dirty="0"/>
              <a:t>can be used to provide new </a:t>
            </a:r>
            <a:r>
              <a:rPr lang="en-US" dirty="0">
                <a:solidFill>
                  <a:srgbClr val="FF0000"/>
                </a:solidFill>
              </a:rPr>
              <a:t>abstractions</a:t>
            </a:r>
            <a:r>
              <a:rPr lang="en-US" dirty="0"/>
              <a:t> in a network.</a:t>
            </a:r>
          </a:p>
          <a:p>
            <a:r>
              <a:rPr lang="en-US" dirty="0"/>
              <a:t>To learn about the </a:t>
            </a:r>
            <a:r>
              <a:rPr lang="en-US" dirty="0">
                <a:solidFill>
                  <a:srgbClr val="FF0000"/>
                </a:solidFill>
              </a:rPr>
              <a:t>match + action </a:t>
            </a:r>
            <a:r>
              <a:rPr lang="en-US" dirty="0"/>
              <a:t>abstraction</a:t>
            </a:r>
          </a:p>
          <a:p>
            <a:r>
              <a:rPr lang="en-US" dirty="0"/>
              <a:t>To learn about three examples: </a:t>
            </a:r>
            <a:br>
              <a:rPr lang="en-US" dirty="0"/>
            </a:br>
            <a:r>
              <a:rPr lang="en-US" dirty="0"/>
              <a:t>Virtual LANs (VLANs), VPNs, and NATs.</a:t>
            </a:r>
          </a:p>
          <a:p>
            <a:r>
              <a:rPr lang="en-US" dirty="0"/>
              <a:t>To learn what </a:t>
            </a:r>
            <a:r>
              <a:rPr lang="en-US" dirty="0">
                <a:solidFill>
                  <a:srgbClr val="FF0000"/>
                </a:solidFill>
              </a:rPr>
              <a:t>network virtualization </a:t>
            </a:r>
            <a:r>
              <a:rPr lang="en-US" dirty="0"/>
              <a:t>is.</a:t>
            </a:r>
          </a:p>
          <a:p>
            <a:r>
              <a:rPr lang="en-US" dirty="0"/>
              <a:t>To learn how overlay network virtualization works.</a:t>
            </a:r>
          </a:p>
          <a:p>
            <a:r>
              <a:rPr lang="en-US" dirty="0"/>
              <a:t>To learn what </a:t>
            </a:r>
            <a:r>
              <a:rPr lang="en-US" dirty="0">
                <a:solidFill>
                  <a:srgbClr val="FF0000"/>
                </a:solidFill>
              </a:rPr>
              <a:t>network function virtualization </a:t>
            </a:r>
            <a:r>
              <a:rPr lang="en-US" dirty="0"/>
              <a:t>(NFV) is.</a:t>
            </a:r>
          </a:p>
          <a:p>
            <a:endParaRPr lang="en-US" dirty="0"/>
          </a:p>
        </p:txBody>
      </p:sp>
      <p:sp>
        <p:nvSpPr>
          <p:cNvPr id="4" name="Slide Number Placeholder 3">
            <a:extLst>
              <a:ext uri="{FF2B5EF4-FFF2-40B4-BE49-F238E27FC236}">
                <a16:creationId xmlns:a16="http://schemas.microsoft.com/office/drawing/2014/main" id="{430822F3-7F68-F24B-B1E6-03C772BB2B6E}"/>
              </a:ext>
            </a:extLst>
          </p:cNvPr>
          <p:cNvSpPr>
            <a:spLocks noGrp="1"/>
          </p:cNvSpPr>
          <p:nvPr>
            <p:ph type="sldNum" sz="quarter" idx="10"/>
          </p:nvPr>
        </p:nvSpPr>
        <p:spPr/>
        <p:txBody>
          <a:bodyPr/>
          <a:lstStyle/>
          <a:p>
            <a:fld id="{5328B5F4-9676-1D47-98AA-AF6FFDAECEFB}" type="slidenum">
              <a:rPr lang="en-US" altLang="en-US" smtClean="0"/>
              <a:pPr/>
              <a:t>27</a:t>
            </a:fld>
            <a:endParaRPr lang="en-US" altLang="en-US"/>
          </a:p>
        </p:txBody>
      </p:sp>
      <p:pic>
        <p:nvPicPr>
          <p:cNvPr id="5" name="Picture 4">
            <a:extLst>
              <a:ext uri="{FF2B5EF4-FFF2-40B4-BE49-F238E27FC236}">
                <a16:creationId xmlns:a16="http://schemas.microsoft.com/office/drawing/2014/main" id="{30696F6C-7766-DA49-BF3E-9E507A820358}"/>
              </a:ext>
            </a:extLst>
          </p:cNvPr>
          <p:cNvPicPr>
            <a:picLocks noChangeAspect="1"/>
          </p:cNvPicPr>
          <p:nvPr/>
        </p:nvPicPr>
        <p:blipFill>
          <a:blip r:embed="rId3"/>
          <a:stretch>
            <a:fillRect/>
          </a:stretch>
        </p:blipFill>
        <p:spPr>
          <a:xfrm>
            <a:off x="0" y="1063625"/>
            <a:ext cx="800454" cy="755211"/>
          </a:xfrm>
          <a:prstGeom prst="rect">
            <a:avLst/>
          </a:prstGeom>
        </p:spPr>
      </p:pic>
      <p:pic>
        <p:nvPicPr>
          <p:cNvPr id="6" name="Picture 5">
            <a:extLst>
              <a:ext uri="{FF2B5EF4-FFF2-40B4-BE49-F238E27FC236}">
                <a16:creationId xmlns:a16="http://schemas.microsoft.com/office/drawing/2014/main" id="{039E72F4-F319-C042-8B9B-C2192389A50F}"/>
              </a:ext>
            </a:extLst>
          </p:cNvPr>
          <p:cNvPicPr>
            <a:picLocks noChangeAspect="1"/>
          </p:cNvPicPr>
          <p:nvPr/>
        </p:nvPicPr>
        <p:blipFill>
          <a:blip r:embed="rId3"/>
          <a:stretch>
            <a:fillRect/>
          </a:stretch>
        </p:blipFill>
        <p:spPr>
          <a:xfrm>
            <a:off x="0" y="1866461"/>
            <a:ext cx="800454" cy="755211"/>
          </a:xfrm>
          <a:prstGeom prst="rect">
            <a:avLst/>
          </a:prstGeom>
        </p:spPr>
      </p:pic>
      <p:pic>
        <p:nvPicPr>
          <p:cNvPr id="7" name="Picture 6">
            <a:extLst>
              <a:ext uri="{FF2B5EF4-FFF2-40B4-BE49-F238E27FC236}">
                <a16:creationId xmlns:a16="http://schemas.microsoft.com/office/drawing/2014/main" id="{E96A3234-3658-CE4D-97E4-70FB8565326C}"/>
              </a:ext>
            </a:extLst>
          </p:cNvPr>
          <p:cNvPicPr>
            <a:picLocks noChangeAspect="1"/>
          </p:cNvPicPr>
          <p:nvPr/>
        </p:nvPicPr>
        <p:blipFill>
          <a:blip r:embed="rId3"/>
          <a:stretch>
            <a:fillRect/>
          </a:stretch>
        </p:blipFill>
        <p:spPr>
          <a:xfrm>
            <a:off x="0" y="2571750"/>
            <a:ext cx="800454" cy="755211"/>
          </a:xfrm>
          <a:prstGeom prst="rect">
            <a:avLst/>
          </a:prstGeom>
        </p:spPr>
      </p:pic>
      <p:pic>
        <p:nvPicPr>
          <p:cNvPr id="8" name="Picture 7">
            <a:extLst>
              <a:ext uri="{FF2B5EF4-FFF2-40B4-BE49-F238E27FC236}">
                <a16:creationId xmlns:a16="http://schemas.microsoft.com/office/drawing/2014/main" id="{088148A6-8B9D-9849-97E6-4EC737A87D46}"/>
              </a:ext>
            </a:extLst>
          </p:cNvPr>
          <p:cNvPicPr>
            <a:picLocks noChangeAspect="1"/>
          </p:cNvPicPr>
          <p:nvPr/>
        </p:nvPicPr>
        <p:blipFill>
          <a:blip r:embed="rId3"/>
          <a:stretch>
            <a:fillRect/>
          </a:stretch>
        </p:blipFill>
        <p:spPr>
          <a:xfrm>
            <a:off x="0" y="3344900"/>
            <a:ext cx="800454" cy="755211"/>
          </a:xfrm>
          <a:prstGeom prst="rect">
            <a:avLst/>
          </a:prstGeom>
        </p:spPr>
      </p:pic>
    </p:spTree>
    <p:extLst>
      <p:ext uri="{BB962C8B-B14F-4D97-AF65-F5344CB8AC3E}">
        <p14:creationId xmlns:p14="http://schemas.microsoft.com/office/powerpoint/2010/main" val="10560870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31"/>
          <p:cNvSpPr>
            <a:spLocks noGrp="1"/>
          </p:cNvSpPr>
          <p:nvPr>
            <p:ph type="title"/>
          </p:nvPr>
        </p:nvSpPr>
        <p:spPr>
          <a:xfrm>
            <a:off x="457200" y="-115491"/>
            <a:ext cx="8229600" cy="857251"/>
          </a:xfrm>
        </p:spPr>
        <p:txBody>
          <a:bodyPr/>
          <a:lstStyle/>
          <a:p>
            <a:pPr eaLnBrk="1" hangingPunct="1"/>
            <a:r>
              <a:rPr lang="en-US" sz="3563" dirty="0">
                <a:latin typeface="Calibri" charset="0"/>
              </a:rPr>
              <a:t>Network Function Virtualization (NFV)</a:t>
            </a:r>
          </a:p>
        </p:txBody>
      </p:sp>
      <p:cxnSp>
        <p:nvCxnSpPr>
          <p:cNvPr id="44" name="Straight Connector 43"/>
          <p:cNvCxnSpPr>
            <a:cxnSpLocks/>
          </p:cNvCxnSpPr>
          <p:nvPr/>
        </p:nvCxnSpPr>
        <p:spPr bwMode="auto">
          <a:xfrm flipV="1">
            <a:off x="1870870" y="3327531"/>
            <a:ext cx="1701031" cy="1092294"/>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bwMode="auto">
          <a:xfrm>
            <a:off x="4014789" y="3416036"/>
            <a:ext cx="1106487" cy="553641"/>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bwMode="auto">
          <a:xfrm flipV="1">
            <a:off x="4102101" y="4344723"/>
            <a:ext cx="1285875" cy="557213"/>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bwMode="auto">
          <a:xfrm>
            <a:off x="1750079" y="4502596"/>
            <a:ext cx="1566210" cy="39934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flipV="1">
            <a:off x="5759451" y="3786321"/>
            <a:ext cx="1198563" cy="372665"/>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bwMode="auto">
          <a:xfrm flipH="1">
            <a:off x="3688828" y="1620154"/>
            <a:ext cx="1522374" cy="1594127"/>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69" name="AutoShape 7"/>
          <p:cNvSpPr>
            <a:spLocks noChangeArrowheads="1"/>
          </p:cNvSpPr>
          <p:nvPr/>
        </p:nvSpPr>
        <p:spPr bwMode="auto">
          <a:xfrm>
            <a:off x="4720506" y="1295999"/>
            <a:ext cx="1147762" cy="502444"/>
          </a:xfrm>
          <a:prstGeom prst="can">
            <a:avLst>
              <a:gd name="adj" fmla="val 43620"/>
            </a:avLst>
          </a:prstGeom>
          <a:solidFill>
            <a:srgbClr val="FF66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solidFill>
                <a:schemeClr val="bg1"/>
              </a:solidFill>
            </a:endParaRPr>
          </a:p>
          <a:p>
            <a:pPr algn="ctr">
              <a:defRPr/>
            </a:pPr>
            <a:r>
              <a:rPr lang="en-US" sz="1500" dirty="0" err="1">
                <a:solidFill>
                  <a:schemeClr val="bg1"/>
                </a:solidFill>
                <a:ea typeface="+mn-ea"/>
              </a:rPr>
              <a:t>Middlebox</a:t>
            </a:r>
            <a:endParaRPr lang="en-US" sz="1500" dirty="0">
              <a:solidFill>
                <a:schemeClr val="bg1"/>
              </a:solidFill>
              <a:ea typeface="+mn-ea"/>
            </a:endParaRPr>
          </a:p>
          <a:p>
            <a:pPr algn="ctr">
              <a:defRPr/>
            </a:pPr>
            <a:endParaRPr lang="en-US" sz="1500" dirty="0">
              <a:solidFill>
                <a:schemeClr val="bg1"/>
              </a:solidFill>
              <a:ea typeface="+mn-ea"/>
            </a:endParaRPr>
          </a:p>
        </p:txBody>
      </p:sp>
      <p:cxnSp>
        <p:nvCxnSpPr>
          <p:cNvPr id="23" name="Straight Arrow Connector 22"/>
          <p:cNvCxnSpPr/>
          <p:nvPr/>
        </p:nvCxnSpPr>
        <p:spPr>
          <a:xfrm flipV="1">
            <a:off x="5759450" y="1041062"/>
            <a:ext cx="922078" cy="312319"/>
          </a:xfrm>
          <a:prstGeom prst="straightConnector1">
            <a:avLst/>
          </a:prstGeom>
          <a:ln w="38100" cmpd="sng">
            <a:solidFill>
              <a:schemeClr val="accent2"/>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6655505" y="878135"/>
            <a:ext cx="1415772" cy="553998"/>
          </a:xfrm>
          <a:prstGeom prst="rect">
            <a:avLst/>
          </a:prstGeom>
          <a:noFill/>
        </p:spPr>
        <p:txBody>
          <a:bodyPr wrap="none" rtlCol="0">
            <a:spAutoFit/>
          </a:bodyPr>
          <a:lstStyle/>
          <a:p>
            <a:r>
              <a:rPr lang="en-US" sz="1500" dirty="0"/>
              <a:t>Public Internet</a:t>
            </a:r>
          </a:p>
          <a:p>
            <a:endParaRPr lang="en-US" sz="1500" dirty="0"/>
          </a:p>
        </p:txBody>
      </p:sp>
      <p:grpSp>
        <p:nvGrpSpPr>
          <p:cNvPr id="4" name="Group 3">
            <a:extLst>
              <a:ext uri="{FF2B5EF4-FFF2-40B4-BE49-F238E27FC236}">
                <a16:creationId xmlns:a16="http://schemas.microsoft.com/office/drawing/2014/main" id="{F2BBEEB9-3940-DE47-A344-CD397C968904}"/>
              </a:ext>
            </a:extLst>
          </p:cNvPr>
          <p:cNvGrpSpPr/>
          <p:nvPr/>
        </p:nvGrpSpPr>
        <p:grpSpPr>
          <a:xfrm>
            <a:off x="215202" y="1143749"/>
            <a:ext cx="4748777" cy="847725"/>
            <a:chOff x="215202" y="1143749"/>
            <a:chExt cx="4748777" cy="847725"/>
          </a:xfrm>
        </p:grpSpPr>
        <p:cxnSp>
          <p:nvCxnSpPr>
            <p:cNvPr id="71" name="Straight Connector 70"/>
            <p:cNvCxnSpPr/>
            <p:nvPr/>
          </p:nvCxnSpPr>
          <p:spPr bwMode="auto">
            <a:xfrm flipH="1" flipV="1">
              <a:off x="2156594" y="1591407"/>
              <a:ext cx="2807385" cy="28747"/>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grpSp>
          <p:nvGrpSpPr>
            <p:cNvPr id="3" name="Group 2">
              <a:extLst>
                <a:ext uri="{FF2B5EF4-FFF2-40B4-BE49-F238E27FC236}">
                  <a16:creationId xmlns:a16="http://schemas.microsoft.com/office/drawing/2014/main" id="{93317E7A-EE1D-CE4D-AB6A-F4C5D8CB9F9C}"/>
                </a:ext>
              </a:extLst>
            </p:cNvPr>
            <p:cNvGrpSpPr/>
            <p:nvPr/>
          </p:nvGrpSpPr>
          <p:grpSpPr>
            <a:xfrm>
              <a:off x="215202" y="1143749"/>
              <a:ext cx="2340589" cy="847725"/>
              <a:chOff x="215202" y="1143749"/>
              <a:chExt cx="2340589" cy="847725"/>
            </a:xfrm>
          </p:grpSpPr>
          <p:pic>
            <p:nvPicPr>
              <p:cNvPr id="26" name="Picture 20"/>
              <p:cNvPicPr>
                <a:picLocks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1412791" y="1143749"/>
                <a:ext cx="1143000" cy="847725"/>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pic>
            <p:nvPicPr>
              <p:cNvPr id="27" name="Picture 20"/>
              <p:cNvPicPr>
                <a:picLocks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1013594" y="1143749"/>
                <a:ext cx="1143000" cy="847725"/>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pic>
            <p:nvPicPr>
              <p:cNvPr id="28" name="Picture 20"/>
              <p:cNvPicPr>
                <a:picLocks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614398" y="1143749"/>
                <a:ext cx="1143000" cy="847725"/>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pic>
            <p:nvPicPr>
              <p:cNvPr id="29" name="Picture 20"/>
              <p:cNvPicPr>
                <a:picLocks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15202" y="1143749"/>
                <a:ext cx="1143000" cy="847725"/>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grpSp>
      </p:grpSp>
      <p:grpSp>
        <p:nvGrpSpPr>
          <p:cNvPr id="5" name="Group 4"/>
          <p:cNvGrpSpPr/>
          <p:nvPr/>
        </p:nvGrpSpPr>
        <p:grpSpPr>
          <a:xfrm>
            <a:off x="702555" y="1271218"/>
            <a:ext cx="1571299" cy="507761"/>
            <a:chOff x="1039084" y="2070384"/>
            <a:chExt cx="2514079" cy="812417"/>
          </a:xfrm>
        </p:grpSpPr>
        <p:sp>
          <p:nvSpPr>
            <p:cNvPr id="2" name="Rounded Rectangle 1"/>
            <p:cNvSpPr/>
            <p:nvPr/>
          </p:nvSpPr>
          <p:spPr>
            <a:xfrm>
              <a:off x="1039084" y="2073598"/>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32" name="Rounded Rectangle 31"/>
            <p:cNvSpPr/>
            <p:nvPr/>
          </p:nvSpPr>
          <p:spPr>
            <a:xfrm>
              <a:off x="1039084" y="2546251"/>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33" name="Rounded Rectangle 32"/>
            <p:cNvSpPr/>
            <p:nvPr/>
          </p:nvSpPr>
          <p:spPr>
            <a:xfrm>
              <a:off x="1996748" y="2070384"/>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39" name="Rounded Rectangle 38"/>
            <p:cNvSpPr/>
            <p:nvPr/>
          </p:nvSpPr>
          <p:spPr>
            <a:xfrm>
              <a:off x="1996748" y="2551544"/>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40" name="Rounded Rectangle 39"/>
            <p:cNvSpPr/>
            <p:nvPr/>
          </p:nvSpPr>
          <p:spPr>
            <a:xfrm>
              <a:off x="2862431" y="2074305"/>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41" name="Rounded Rectangle 40"/>
            <p:cNvSpPr/>
            <p:nvPr/>
          </p:nvSpPr>
          <p:spPr>
            <a:xfrm>
              <a:off x="2854461" y="2551544"/>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grpSp>
      <p:sp>
        <p:nvSpPr>
          <p:cNvPr id="30" name="TextBox 29">
            <a:extLst>
              <a:ext uri="{FF2B5EF4-FFF2-40B4-BE49-F238E27FC236}">
                <a16:creationId xmlns:a16="http://schemas.microsoft.com/office/drawing/2014/main" id="{18DD8448-256A-D84C-BD3C-D57B3E2E4312}"/>
              </a:ext>
            </a:extLst>
          </p:cNvPr>
          <p:cNvSpPr txBox="1"/>
          <p:nvPr/>
        </p:nvSpPr>
        <p:spPr>
          <a:xfrm>
            <a:off x="5952682" y="1568449"/>
            <a:ext cx="1885453" cy="1054135"/>
          </a:xfrm>
          <a:prstGeom prst="rect">
            <a:avLst/>
          </a:prstGeom>
          <a:noFill/>
        </p:spPr>
        <p:txBody>
          <a:bodyPr wrap="none" rtlCol="0">
            <a:spAutoFit/>
          </a:bodyPr>
          <a:lstStyle/>
          <a:p>
            <a:r>
              <a:rPr lang="en-US" sz="1250" dirty="0"/>
              <a:t>Firewall</a:t>
            </a:r>
          </a:p>
          <a:p>
            <a:r>
              <a:rPr lang="en-US" sz="1250" dirty="0"/>
              <a:t>Load-balancing</a:t>
            </a:r>
          </a:p>
          <a:p>
            <a:r>
              <a:rPr lang="en-US" sz="1250" dirty="0"/>
              <a:t>NAT</a:t>
            </a:r>
          </a:p>
          <a:p>
            <a:r>
              <a:rPr lang="en-US" sz="1250" dirty="0"/>
              <a:t>Deep Packet Inspection</a:t>
            </a:r>
          </a:p>
          <a:p>
            <a:r>
              <a:rPr lang="en-US" sz="1250" dirty="0"/>
              <a:t>DDoS Mitigation</a:t>
            </a:r>
          </a:p>
        </p:txBody>
      </p:sp>
      <p:pic>
        <p:nvPicPr>
          <p:cNvPr id="43" name="Picture 42">
            <a:extLst>
              <a:ext uri="{FF2B5EF4-FFF2-40B4-BE49-F238E27FC236}">
                <a16:creationId xmlns:a16="http://schemas.microsoft.com/office/drawing/2014/main" id="{7F8753AA-C4A0-3C42-B397-7DB21CED8668}"/>
              </a:ext>
            </a:extLst>
          </p:cNvPr>
          <p:cNvPicPr>
            <a:picLocks noChangeAspect="1"/>
          </p:cNvPicPr>
          <p:nvPr/>
        </p:nvPicPr>
        <p:blipFill>
          <a:blip r:embed="rId4">
            <a:duotone>
              <a:schemeClr val="accent2">
                <a:shade val="45000"/>
                <a:satMod val="135000"/>
              </a:schemeClr>
              <a:prstClr val="white"/>
            </a:duotone>
          </a:blip>
          <a:stretch>
            <a:fillRect/>
          </a:stretch>
        </p:blipFill>
        <p:spPr>
          <a:xfrm>
            <a:off x="3055664" y="3061831"/>
            <a:ext cx="1522374" cy="679946"/>
          </a:xfrm>
          <a:prstGeom prst="rect">
            <a:avLst/>
          </a:prstGeom>
        </p:spPr>
      </p:pic>
      <p:pic>
        <p:nvPicPr>
          <p:cNvPr id="45" name="Picture 44">
            <a:extLst>
              <a:ext uri="{FF2B5EF4-FFF2-40B4-BE49-F238E27FC236}">
                <a16:creationId xmlns:a16="http://schemas.microsoft.com/office/drawing/2014/main" id="{794515A9-23BB-6B41-9CB1-8DEEC141C0AE}"/>
              </a:ext>
            </a:extLst>
          </p:cNvPr>
          <p:cNvPicPr>
            <a:picLocks noChangeAspect="1"/>
          </p:cNvPicPr>
          <p:nvPr/>
        </p:nvPicPr>
        <p:blipFill>
          <a:blip r:embed="rId4">
            <a:duotone>
              <a:schemeClr val="accent2">
                <a:shade val="45000"/>
                <a:satMod val="135000"/>
              </a:schemeClr>
              <a:prstClr val="white"/>
            </a:duotone>
          </a:blip>
          <a:stretch>
            <a:fillRect/>
          </a:stretch>
        </p:blipFill>
        <p:spPr>
          <a:xfrm>
            <a:off x="1109683" y="4156062"/>
            <a:ext cx="1522374" cy="679946"/>
          </a:xfrm>
          <a:prstGeom prst="rect">
            <a:avLst/>
          </a:prstGeom>
        </p:spPr>
      </p:pic>
      <p:pic>
        <p:nvPicPr>
          <p:cNvPr id="47" name="Picture 46">
            <a:extLst>
              <a:ext uri="{FF2B5EF4-FFF2-40B4-BE49-F238E27FC236}">
                <a16:creationId xmlns:a16="http://schemas.microsoft.com/office/drawing/2014/main" id="{2C1A4837-EAA5-714C-B70D-8F8CFEF282DA}"/>
              </a:ext>
            </a:extLst>
          </p:cNvPr>
          <p:cNvPicPr>
            <a:picLocks noChangeAspect="1"/>
          </p:cNvPicPr>
          <p:nvPr/>
        </p:nvPicPr>
        <p:blipFill>
          <a:blip r:embed="rId4">
            <a:duotone>
              <a:schemeClr val="accent2">
                <a:shade val="45000"/>
                <a:satMod val="135000"/>
              </a:schemeClr>
              <a:prstClr val="white"/>
            </a:duotone>
          </a:blip>
          <a:stretch>
            <a:fillRect/>
          </a:stretch>
        </p:blipFill>
        <p:spPr>
          <a:xfrm>
            <a:off x="4679177" y="3877665"/>
            <a:ext cx="1522374" cy="679946"/>
          </a:xfrm>
          <a:prstGeom prst="rect">
            <a:avLst/>
          </a:prstGeom>
        </p:spPr>
      </p:pic>
      <p:pic>
        <p:nvPicPr>
          <p:cNvPr id="49" name="Picture 48">
            <a:extLst>
              <a:ext uri="{FF2B5EF4-FFF2-40B4-BE49-F238E27FC236}">
                <a16:creationId xmlns:a16="http://schemas.microsoft.com/office/drawing/2014/main" id="{73B96DBA-816C-B547-845B-F86D97016BE4}"/>
              </a:ext>
            </a:extLst>
          </p:cNvPr>
          <p:cNvPicPr>
            <a:picLocks noChangeAspect="1"/>
          </p:cNvPicPr>
          <p:nvPr/>
        </p:nvPicPr>
        <p:blipFill>
          <a:blip r:embed="rId4">
            <a:duotone>
              <a:schemeClr val="accent2">
                <a:shade val="45000"/>
                <a:satMod val="135000"/>
              </a:schemeClr>
              <a:prstClr val="white"/>
            </a:duotone>
          </a:blip>
          <a:stretch>
            <a:fillRect/>
          </a:stretch>
        </p:blipFill>
        <p:spPr>
          <a:xfrm>
            <a:off x="3051005" y="4511235"/>
            <a:ext cx="1522374" cy="679946"/>
          </a:xfrm>
          <a:prstGeom prst="rect">
            <a:avLst/>
          </a:prstGeom>
        </p:spPr>
      </p:pic>
      <p:pic>
        <p:nvPicPr>
          <p:cNvPr id="51" name="Picture 50">
            <a:extLst>
              <a:ext uri="{FF2B5EF4-FFF2-40B4-BE49-F238E27FC236}">
                <a16:creationId xmlns:a16="http://schemas.microsoft.com/office/drawing/2014/main" id="{030F3440-EBA3-CE41-92E6-102D579BAEC0}"/>
              </a:ext>
            </a:extLst>
          </p:cNvPr>
          <p:cNvPicPr>
            <a:picLocks noChangeAspect="1"/>
          </p:cNvPicPr>
          <p:nvPr/>
        </p:nvPicPr>
        <p:blipFill>
          <a:blip r:embed="rId4">
            <a:duotone>
              <a:schemeClr val="accent2">
                <a:shade val="45000"/>
                <a:satMod val="135000"/>
              </a:schemeClr>
              <a:prstClr val="white"/>
            </a:duotone>
          </a:blip>
          <a:stretch>
            <a:fillRect/>
          </a:stretch>
        </p:blipFill>
        <p:spPr>
          <a:xfrm>
            <a:off x="4531325" y="1288351"/>
            <a:ext cx="1522374" cy="679946"/>
          </a:xfrm>
          <a:prstGeom prst="rect">
            <a:avLst/>
          </a:prstGeom>
        </p:spPr>
      </p:pic>
      <p:grpSp>
        <p:nvGrpSpPr>
          <p:cNvPr id="7" name="Group 6">
            <a:extLst>
              <a:ext uri="{FF2B5EF4-FFF2-40B4-BE49-F238E27FC236}">
                <a16:creationId xmlns:a16="http://schemas.microsoft.com/office/drawing/2014/main" id="{57F025E9-CB08-DE40-9558-C3339B523FB0}"/>
              </a:ext>
            </a:extLst>
          </p:cNvPr>
          <p:cNvGrpSpPr/>
          <p:nvPr/>
        </p:nvGrpSpPr>
        <p:grpSpPr>
          <a:xfrm>
            <a:off x="6661560" y="556617"/>
            <a:ext cx="1451343" cy="348070"/>
            <a:chOff x="6053699" y="3214280"/>
            <a:chExt cx="1451343" cy="348070"/>
          </a:xfrm>
          <a:solidFill>
            <a:schemeClr val="accent6">
              <a:lumMod val="40000"/>
              <a:lumOff val="60000"/>
            </a:schemeClr>
          </a:solidFill>
        </p:grpSpPr>
        <p:sp>
          <p:nvSpPr>
            <p:cNvPr id="6" name="Rectangle 5">
              <a:extLst>
                <a:ext uri="{FF2B5EF4-FFF2-40B4-BE49-F238E27FC236}">
                  <a16:creationId xmlns:a16="http://schemas.microsoft.com/office/drawing/2014/main" id="{CF109652-48D7-844C-BFE9-F5F063B6A477}"/>
                </a:ext>
              </a:extLst>
            </p:cNvPr>
            <p:cNvSpPr/>
            <p:nvPr/>
          </p:nvSpPr>
          <p:spPr bwMode="auto">
            <a:xfrm>
              <a:off x="6053699" y="3214281"/>
              <a:ext cx="904315" cy="348069"/>
            </a:xfrm>
            <a:prstGeom prst="rect">
              <a:avLst/>
            </a:prstGeom>
            <a:grp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Arial" pitchFamily="-65" charset="0"/>
                </a:rPr>
                <a:t>Data</a:t>
              </a:r>
              <a:endParaRPr kumimoji="0" lang="en-US" sz="2000" b="0" i="0" u="none" strike="noStrike" cap="none" normalizeH="0" baseline="0" dirty="0">
                <a:ln>
                  <a:noFill/>
                </a:ln>
                <a:solidFill>
                  <a:schemeClr val="tx1"/>
                </a:solidFill>
                <a:effectLst/>
                <a:latin typeface="Arial" pitchFamily="-65" charset="0"/>
              </a:endParaRPr>
            </a:p>
          </p:txBody>
        </p:sp>
        <p:sp>
          <p:nvSpPr>
            <p:cNvPr id="54" name="Rectangle 53">
              <a:extLst>
                <a:ext uri="{FF2B5EF4-FFF2-40B4-BE49-F238E27FC236}">
                  <a16:creationId xmlns:a16="http://schemas.microsoft.com/office/drawing/2014/main" id="{E91CB59B-AC0B-C14B-BBAC-834674179F5D}"/>
                </a:ext>
              </a:extLst>
            </p:cNvPr>
            <p:cNvSpPr/>
            <p:nvPr/>
          </p:nvSpPr>
          <p:spPr bwMode="auto">
            <a:xfrm>
              <a:off x="6989912" y="3214280"/>
              <a:ext cx="515130" cy="348069"/>
            </a:xfrm>
            <a:prstGeom prst="rect">
              <a:avLst/>
            </a:prstGeom>
            <a:grp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pitchFamily="-65" charset="0"/>
                </a:rPr>
                <a:t>HDR</a:t>
              </a:r>
            </a:p>
          </p:txBody>
        </p:sp>
      </p:grpSp>
      <p:pic>
        <p:nvPicPr>
          <p:cNvPr id="58" name="Picture 20">
            <a:extLst>
              <a:ext uri="{FF2B5EF4-FFF2-40B4-BE49-F238E27FC236}">
                <a16:creationId xmlns:a16="http://schemas.microsoft.com/office/drawing/2014/main" id="{869DD871-8694-4743-AC33-E2FB9A28860E}"/>
              </a:ext>
            </a:extLst>
          </p:cNvPr>
          <p:cNvPicPr>
            <a:picLocks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a:off x="6816735" y="3280542"/>
            <a:ext cx="930180" cy="937096"/>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grpSp>
        <p:nvGrpSpPr>
          <p:cNvPr id="55" name="Group 54">
            <a:extLst>
              <a:ext uri="{FF2B5EF4-FFF2-40B4-BE49-F238E27FC236}">
                <a16:creationId xmlns:a16="http://schemas.microsoft.com/office/drawing/2014/main" id="{10BEBD05-A944-A24F-9AAF-7A96EF21121D}"/>
              </a:ext>
            </a:extLst>
          </p:cNvPr>
          <p:cNvGrpSpPr/>
          <p:nvPr/>
        </p:nvGrpSpPr>
        <p:grpSpPr>
          <a:xfrm>
            <a:off x="1072172" y="1422993"/>
            <a:ext cx="1451343" cy="348070"/>
            <a:chOff x="6053699" y="3214280"/>
            <a:chExt cx="1451343" cy="348070"/>
          </a:xfrm>
          <a:solidFill>
            <a:schemeClr val="accent6">
              <a:lumMod val="40000"/>
              <a:lumOff val="60000"/>
            </a:schemeClr>
          </a:solidFill>
        </p:grpSpPr>
        <p:sp>
          <p:nvSpPr>
            <p:cNvPr id="56" name="Rectangle 55">
              <a:extLst>
                <a:ext uri="{FF2B5EF4-FFF2-40B4-BE49-F238E27FC236}">
                  <a16:creationId xmlns:a16="http://schemas.microsoft.com/office/drawing/2014/main" id="{FC5CC5C0-DCC3-534F-BA12-B3D348C3DBFB}"/>
                </a:ext>
              </a:extLst>
            </p:cNvPr>
            <p:cNvSpPr/>
            <p:nvPr/>
          </p:nvSpPr>
          <p:spPr bwMode="auto">
            <a:xfrm>
              <a:off x="6053699" y="3214281"/>
              <a:ext cx="904315" cy="348069"/>
            </a:xfrm>
            <a:prstGeom prst="rect">
              <a:avLst/>
            </a:prstGeom>
            <a:grp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Arial" pitchFamily="-65" charset="0"/>
                </a:rPr>
                <a:t>Data</a:t>
              </a:r>
              <a:endParaRPr kumimoji="0" lang="en-US" sz="2000" b="0" i="0" u="none" strike="noStrike" cap="none" normalizeH="0" baseline="0" dirty="0">
                <a:ln>
                  <a:noFill/>
                </a:ln>
                <a:solidFill>
                  <a:schemeClr val="tx1"/>
                </a:solidFill>
                <a:effectLst/>
                <a:latin typeface="Arial" pitchFamily="-65" charset="0"/>
              </a:endParaRPr>
            </a:p>
          </p:txBody>
        </p:sp>
        <p:sp>
          <p:nvSpPr>
            <p:cNvPr id="57" name="Rectangle 56">
              <a:extLst>
                <a:ext uri="{FF2B5EF4-FFF2-40B4-BE49-F238E27FC236}">
                  <a16:creationId xmlns:a16="http://schemas.microsoft.com/office/drawing/2014/main" id="{197FBD05-99DD-2F46-9FCD-58256DC12240}"/>
                </a:ext>
              </a:extLst>
            </p:cNvPr>
            <p:cNvSpPr/>
            <p:nvPr/>
          </p:nvSpPr>
          <p:spPr bwMode="auto">
            <a:xfrm>
              <a:off x="6989912" y="3214280"/>
              <a:ext cx="515130" cy="348069"/>
            </a:xfrm>
            <a:prstGeom prst="rect">
              <a:avLst/>
            </a:prstGeom>
            <a:grp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pitchFamily="-65" charset="0"/>
                </a:rPr>
                <a:t>HDR</a:t>
              </a:r>
            </a:p>
          </p:txBody>
        </p:sp>
      </p:grpSp>
      <p:sp>
        <p:nvSpPr>
          <p:cNvPr id="8" name="TextBox 7">
            <a:extLst>
              <a:ext uri="{FF2B5EF4-FFF2-40B4-BE49-F238E27FC236}">
                <a16:creationId xmlns:a16="http://schemas.microsoft.com/office/drawing/2014/main" id="{463D4FB5-20BB-C247-B574-E1E6D152AEB7}"/>
              </a:ext>
            </a:extLst>
          </p:cNvPr>
          <p:cNvSpPr txBox="1"/>
          <p:nvPr/>
        </p:nvSpPr>
        <p:spPr>
          <a:xfrm>
            <a:off x="4450015" y="1935847"/>
            <a:ext cx="4628190" cy="1323439"/>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none" rtlCol="0">
            <a:spAutoFit/>
          </a:bodyPr>
          <a:lstStyle/>
          <a:p>
            <a:r>
              <a:rPr lang="en-US" b="1" dirty="0"/>
              <a:t>Benefits of NFV</a:t>
            </a:r>
            <a:endParaRPr lang="en-US" dirty="0"/>
          </a:p>
          <a:p>
            <a:r>
              <a:rPr lang="en-US" dirty="0"/>
              <a:t>Moves expensive hardware to software</a:t>
            </a:r>
          </a:p>
          <a:p>
            <a:r>
              <a:rPr lang="en-US" dirty="0"/>
              <a:t>Easier to scale out on demand</a:t>
            </a:r>
          </a:p>
          <a:p>
            <a:r>
              <a:rPr lang="en-US" dirty="0"/>
              <a:t>Easier to add new functions over time</a:t>
            </a:r>
          </a:p>
        </p:txBody>
      </p:sp>
    </p:spTree>
    <p:extLst>
      <p:ext uri="{BB962C8B-B14F-4D97-AF65-F5344CB8AC3E}">
        <p14:creationId xmlns:p14="http://schemas.microsoft.com/office/powerpoint/2010/main" val="884884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par>
                                <p:cTn id="7" presetID="22" presetClass="entr" presetSubtype="2"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wipe(right)">
                                      <p:cBhvr>
                                        <p:cTn id="9" dur="500"/>
                                        <p:tgtEl>
                                          <p:spTgt spid="4"/>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0" presetClass="path" presetSubtype="0" accel="50000" decel="50000" fill="hold" grpId="0" nodeType="withEffect">
                                  <p:stCondLst>
                                    <p:cond delay="0"/>
                                  </p:stCondLst>
                                  <p:childTnLst>
                                    <p:animMotion origin="layout" path="M 0 0 L -0.61042 0.07222 " pathEditMode="relative" ptsTypes="AA">
                                      <p:cBhvr>
                                        <p:cTn id="15" dur="1000" fill="hold"/>
                                        <p:tgtEl>
                                          <p:spTgt spid="30"/>
                                        </p:tgtEl>
                                        <p:attrNameLst>
                                          <p:attrName>ppt_x</p:attrName>
                                          <p:attrName>ppt_y</p:attrName>
                                        </p:attrNameLst>
                                      </p:cBhvr>
                                    </p:animMotion>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0" presetClass="path" presetSubtype="0" accel="50000" decel="50000" fill="hold" nodeType="clickEffect">
                                  <p:stCondLst>
                                    <p:cond delay="0"/>
                                  </p:stCondLst>
                                  <p:childTnLst>
                                    <p:animMotion origin="layout" path="M -0.01718 0.00277 C -0.08055 0.06728 -0.14392 0.13179 -0.24739 0.15956 C -0.35087 0.18765 -0.63802 0.17006 -0.63802 0.17006 L -0.63802 0.17006 " pathEditMode="relative" ptsTypes="AAAA">
                                      <p:cBhvr>
                                        <p:cTn id="23" dur="1000" fill="hold"/>
                                        <p:tgtEl>
                                          <p:spTgt spid="7"/>
                                        </p:tgtEl>
                                        <p:attrNameLst>
                                          <p:attrName>ppt_x</p:attrName>
                                          <p:attrName>ppt_y</p:attrName>
                                        </p:attrNameLst>
                                      </p:cBhvr>
                                    </p:animMotion>
                                  </p:childTnLst>
                                  <p:subTnLst>
                                    <p:set>
                                      <p:cBhvr override="childStyle">
                                        <p:cTn dur="1" fill="hold" display="0" masterRel="sameClick" afterEffect="1">
                                          <p:stCondLst>
                                            <p:cond evt="end" delay="0">
                                              <p:tn val="22"/>
                                            </p:cond>
                                          </p:stCondLst>
                                        </p:cTn>
                                        <p:tgtEl>
                                          <p:spTgt spid="7"/>
                                        </p:tgtEl>
                                        <p:attrNameLst>
                                          <p:attrName>style.visibility</p:attrName>
                                        </p:attrNameLst>
                                      </p:cBhvr>
                                      <p:to>
                                        <p:strVal val="hidden"/>
                                      </p:to>
                                    </p:set>
                                  </p:subTnLst>
                                </p:cTn>
                              </p:par>
                            </p:childTnLst>
                          </p:cTn>
                        </p:par>
                        <p:par>
                          <p:cTn id="24" fill="hold">
                            <p:stCondLst>
                              <p:cond delay="1000"/>
                            </p:stCondLst>
                            <p:childTnLst>
                              <p:par>
                                <p:cTn id="25" presetID="1" presetClass="entr" presetSubtype="0" fill="hold" nodeType="afterEffect">
                                  <p:stCondLst>
                                    <p:cond delay="0"/>
                                  </p:stCondLst>
                                  <p:childTnLst>
                                    <p:set>
                                      <p:cBhvr>
                                        <p:cTn id="26" dur="1" fill="hold">
                                          <p:stCondLst>
                                            <p:cond delay="0"/>
                                          </p:stCondLst>
                                        </p:cTn>
                                        <p:tgtEl>
                                          <p:spTgt spid="55"/>
                                        </p:tgtEl>
                                        <p:attrNameLst>
                                          <p:attrName>style.visibility</p:attrName>
                                        </p:attrNameLst>
                                      </p:cBhvr>
                                      <p:to>
                                        <p:strVal val="visible"/>
                                      </p:to>
                                    </p:set>
                                  </p:childTnLst>
                                </p:cTn>
                              </p:par>
                            </p:childTnLst>
                          </p:cTn>
                        </p:par>
                        <p:par>
                          <p:cTn id="27" fill="hold">
                            <p:stCondLst>
                              <p:cond delay="1000"/>
                            </p:stCondLst>
                            <p:childTnLst>
                              <p:par>
                                <p:cTn id="28" presetID="0" presetClass="path" presetSubtype="0" accel="50000" decel="50000" fill="hold" nodeType="afterEffect">
                                  <p:stCondLst>
                                    <p:cond delay="0"/>
                                  </p:stCondLst>
                                  <p:childTnLst>
                                    <p:animMotion origin="layout" path="M 0.00121 0.0034 C 0.15607 -0.02037 0.31094 -0.04444 0.34878 0.00155 C 0.38663 0.04723 0.21857 0.19846 0.22795 0.27871 C 0.23715 0.35865 0.34375 0.45926 0.40469 0.48118 C 0.46545 0.5034 0.52916 0.4571 0.59305 0.41081 " pathEditMode="relative" ptsTypes="AAAAA">
                                      <p:cBhvr>
                                        <p:cTn id="29" dur="2000" fill="hold"/>
                                        <p:tgtEl>
                                          <p:spTgt spid="55"/>
                                        </p:tgtEl>
                                        <p:attrNameLst>
                                          <p:attrName>ppt_x</p:attrName>
                                          <p:attrName>ppt_y</p:attrName>
                                        </p:attrNameLst>
                                      </p:cBhvr>
                                    </p:animMotion>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E5FEC-7B3F-9840-A7E0-414019DF6398}"/>
              </a:ext>
            </a:extLst>
          </p:cNvPr>
          <p:cNvSpPr>
            <a:spLocks noGrp="1"/>
          </p:cNvSpPr>
          <p:nvPr>
            <p:ph type="title"/>
          </p:nvPr>
        </p:nvSpPr>
        <p:spPr/>
        <p:txBody>
          <a:bodyPr/>
          <a:lstStyle/>
          <a:p>
            <a:r>
              <a:rPr lang="en-US" dirty="0"/>
              <a:t>Learning goals of this class</a:t>
            </a:r>
          </a:p>
        </p:txBody>
      </p:sp>
      <p:sp>
        <p:nvSpPr>
          <p:cNvPr id="3" name="Content Placeholder 2">
            <a:extLst>
              <a:ext uri="{FF2B5EF4-FFF2-40B4-BE49-F238E27FC236}">
                <a16:creationId xmlns:a16="http://schemas.microsoft.com/office/drawing/2014/main" id="{59F4BD15-9424-7947-84D8-67230748F798}"/>
              </a:ext>
            </a:extLst>
          </p:cNvPr>
          <p:cNvSpPr>
            <a:spLocks noGrp="1"/>
          </p:cNvSpPr>
          <p:nvPr>
            <p:ph idx="1"/>
          </p:nvPr>
        </p:nvSpPr>
        <p:spPr/>
        <p:txBody>
          <a:bodyPr/>
          <a:lstStyle/>
          <a:p>
            <a:r>
              <a:rPr lang="en-US" dirty="0"/>
              <a:t>To learn how </a:t>
            </a:r>
            <a:r>
              <a:rPr lang="en-US" dirty="0">
                <a:solidFill>
                  <a:srgbClr val="FF0000"/>
                </a:solidFill>
              </a:rPr>
              <a:t>tags, tunnels and translation </a:t>
            </a:r>
            <a:r>
              <a:rPr lang="en-US" dirty="0"/>
              <a:t>can be used to provide new </a:t>
            </a:r>
            <a:r>
              <a:rPr lang="en-US" dirty="0">
                <a:solidFill>
                  <a:srgbClr val="FF0000"/>
                </a:solidFill>
              </a:rPr>
              <a:t>abstractions</a:t>
            </a:r>
            <a:r>
              <a:rPr lang="en-US" dirty="0"/>
              <a:t> in a network.</a:t>
            </a:r>
          </a:p>
          <a:p>
            <a:r>
              <a:rPr lang="en-US" dirty="0"/>
              <a:t>To learn about the </a:t>
            </a:r>
            <a:r>
              <a:rPr lang="en-US" dirty="0">
                <a:solidFill>
                  <a:srgbClr val="FF0000"/>
                </a:solidFill>
              </a:rPr>
              <a:t>match + action </a:t>
            </a:r>
            <a:r>
              <a:rPr lang="en-US" dirty="0"/>
              <a:t>abstraction</a:t>
            </a:r>
          </a:p>
          <a:p>
            <a:r>
              <a:rPr lang="en-US" dirty="0"/>
              <a:t>To learn about three examples: </a:t>
            </a:r>
            <a:br>
              <a:rPr lang="en-US" dirty="0"/>
            </a:br>
            <a:r>
              <a:rPr lang="en-US" dirty="0"/>
              <a:t>Virtual LANs (VLANs), VPNs, and NATs.</a:t>
            </a:r>
          </a:p>
          <a:p>
            <a:r>
              <a:rPr lang="en-US" dirty="0"/>
              <a:t>To learn what </a:t>
            </a:r>
            <a:r>
              <a:rPr lang="en-US" dirty="0">
                <a:solidFill>
                  <a:srgbClr val="FF0000"/>
                </a:solidFill>
              </a:rPr>
              <a:t>network virtualization </a:t>
            </a:r>
            <a:r>
              <a:rPr lang="en-US" dirty="0"/>
              <a:t>is.</a:t>
            </a:r>
          </a:p>
          <a:p>
            <a:r>
              <a:rPr lang="en-US" dirty="0"/>
              <a:t>To learn how overlay network virtualization works.</a:t>
            </a:r>
          </a:p>
          <a:p>
            <a:r>
              <a:rPr lang="en-US" dirty="0"/>
              <a:t>To learn what </a:t>
            </a:r>
            <a:r>
              <a:rPr lang="en-US" dirty="0">
                <a:solidFill>
                  <a:srgbClr val="FF0000"/>
                </a:solidFill>
              </a:rPr>
              <a:t>network function virtualization </a:t>
            </a:r>
            <a:r>
              <a:rPr lang="en-US" dirty="0"/>
              <a:t>(NFV) is.</a:t>
            </a:r>
          </a:p>
          <a:p>
            <a:endParaRPr lang="en-US" dirty="0"/>
          </a:p>
        </p:txBody>
      </p:sp>
      <p:sp>
        <p:nvSpPr>
          <p:cNvPr id="4" name="Slide Number Placeholder 3">
            <a:extLst>
              <a:ext uri="{FF2B5EF4-FFF2-40B4-BE49-F238E27FC236}">
                <a16:creationId xmlns:a16="http://schemas.microsoft.com/office/drawing/2014/main" id="{430822F3-7F68-F24B-B1E6-03C772BB2B6E}"/>
              </a:ext>
            </a:extLst>
          </p:cNvPr>
          <p:cNvSpPr>
            <a:spLocks noGrp="1"/>
          </p:cNvSpPr>
          <p:nvPr>
            <p:ph type="sldNum" sz="quarter" idx="10"/>
          </p:nvPr>
        </p:nvSpPr>
        <p:spPr/>
        <p:txBody>
          <a:bodyPr/>
          <a:lstStyle/>
          <a:p>
            <a:fld id="{5328B5F4-9676-1D47-98AA-AF6FFDAECEFB}" type="slidenum">
              <a:rPr lang="en-US" altLang="en-US" smtClean="0"/>
              <a:pPr/>
              <a:t>29</a:t>
            </a:fld>
            <a:endParaRPr lang="en-US" altLang="en-US"/>
          </a:p>
        </p:txBody>
      </p:sp>
      <p:pic>
        <p:nvPicPr>
          <p:cNvPr id="5" name="Picture 4">
            <a:extLst>
              <a:ext uri="{FF2B5EF4-FFF2-40B4-BE49-F238E27FC236}">
                <a16:creationId xmlns:a16="http://schemas.microsoft.com/office/drawing/2014/main" id="{30696F6C-7766-DA49-BF3E-9E507A820358}"/>
              </a:ext>
            </a:extLst>
          </p:cNvPr>
          <p:cNvPicPr>
            <a:picLocks noChangeAspect="1"/>
          </p:cNvPicPr>
          <p:nvPr/>
        </p:nvPicPr>
        <p:blipFill>
          <a:blip r:embed="rId3"/>
          <a:stretch>
            <a:fillRect/>
          </a:stretch>
        </p:blipFill>
        <p:spPr>
          <a:xfrm>
            <a:off x="0" y="1063625"/>
            <a:ext cx="800454" cy="755211"/>
          </a:xfrm>
          <a:prstGeom prst="rect">
            <a:avLst/>
          </a:prstGeom>
        </p:spPr>
      </p:pic>
      <p:pic>
        <p:nvPicPr>
          <p:cNvPr id="6" name="Picture 5">
            <a:extLst>
              <a:ext uri="{FF2B5EF4-FFF2-40B4-BE49-F238E27FC236}">
                <a16:creationId xmlns:a16="http://schemas.microsoft.com/office/drawing/2014/main" id="{039E72F4-F319-C042-8B9B-C2192389A50F}"/>
              </a:ext>
            </a:extLst>
          </p:cNvPr>
          <p:cNvPicPr>
            <a:picLocks noChangeAspect="1"/>
          </p:cNvPicPr>
          <p:nvPr/>
        </p:nvPicPr>
        <p:blipFill>
          <a:blip r:embed="rId3"/>
          <a:stretch>
            <a:fillRect/>
          </a:stretch>
        </p:blipFill>
        <p:spPr>
          <a:xfrm>
            <a:off x="0" y="1866461"/>
            <a:ext cx="800454" cy="755211"/>
          </a:xfrm>
          <a:prstGeom prst="rect">
            <a:avLst/>
          </a:prstGeom>
        </p:spPr>
      </p:pic>
      <p:pic>
        <p:nvPicPr>
          <p:cNvPr id="7" name="Picture 6">
            <a:extLst>
              <a:ext uri="{FF2B5EF4-FFF2-40B4-BE49-F238E27FC236}">
                <a16:creationId xmlns:a16="http://schemas.microsoft.com/office/drawing/2014/main" id="{E96A3234-3658-CE4D-97E4-70FB8565326C}"/>
              </a:ext>
            </a:extLst>
          </p:cNvPr>
          <p:cNvPicPr>
            <a:picLocks noChangeAspect="1"/>
          </p:cNvPicPr>
          <p:nvPr/>
        </p:nvPicPr>
        <p:blipFill>
          <a:blip r:embed="rId3"/>
          <a:stretch>
            <a:fillRect/>
          </a:stretch>
        </p:blipFill>
        <p:spPr>
          <a:xfrm>
            <a:off x="0" y="2571750"/>
            <a:ext cx="800454" cy="755211"/>
          </a:xfrm>
          <a:prstGeom prst="rect">
            <a:avLst/>
          </a:prstGeom>
        </p:spPr>
      </p:pic>
      <p:pic>
        <p:nvPicPr>
          <p:cNvPr id="8" name="Picture 7">
            <a:extLst>
              <a:ext uri="{FF2B5EF4-FFF2-40B4-BE49-F238E27FC236}">
                <a16:creationId xmlns:a16="http://schemas.microsoft.com/office/drawing/2014/main" id="{088148A6-8B9D-9849-97E6-4EC737A87D46}"/>
              </a:ext>
            </a:extLst>
          </p:cNvPr>
          <p:cNvPicPr>
            <a:picLocks noChangeAspect="1"/>
          </p:cNvPicPr>
          <p:nvPr/>
        </p:nvPicPr>
        <p:blipFill>
          <a:blip r:embed="rId3"/>
          <a:stretch>
            <a:fillRect/>
          </a:stretch>
        </p:blipFill>
        <p:spPr>
          <a:xfrm>
            <a:off x="0" y="3344900"/>
            <a:ext cx="800454" cy="755211"/>
          </a:xfrm>
          <a:prstGeom prst="rect">
            <a:avLst/>
          </a:prstGeom>
        </p:spPr>
      </p:pic>
      <p:pic>
        <p:nvPicPr>
          <p:cNvPr id="9" name="Picture 8">
            <a:extLst>
              <a:ext uri="{FF2B5EF4-FFF2-40B4-BE49-F238E27FC236}">
                <a16:creationId xmlns:a16="http://schemas.microsoft.com/office/drawing/2014/main" id="{7D5282A7-9B10-6647-83AB-EECE44A717C7}"/>
              </a:ext>
            </a:extLst>
          </p:cNvPr>
          <p:cNvPicPr>
            <a:picLocks noChangeAspect="1"/>
          </p:cNvPicPr>
          <p:nvPr/>
        </p:nvPicPr>
        <p:blipFill>
          <a:blip r:embed="rId3"/>
          <a:stretch>
            <a:fillRect/>
          </a:stretch>
        </p:blipFill>
        <p:spPr>
          <a:xfrm>
            <a:off x="-14177" y="4013196"/>
            <a:ext cx="800454" cy="755211"/>
          </a:xfrm>
          <a:prstGeom prst="rect">
            <a:avLst/>
          </a:prstGeom>
        </p:spPr>
      </p:pic>
    </p:spTree>
    <p:extLst>
      <p:ext uri="{BB962C8B-B14F-4D97-AF65-F5344CB8AC3E}">
        <p14:creationId xmlns:p14="http://schemas.microsoft.com/office/powerpoint/2010/main" val="3111819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E5FEC-7B3F-9840-A7E0-414019DF6398}"/>
              </a:ext>
            </a:extLst>
          </p:cNvPr>
          <p:cNvSpPr>
            <a:spLocks noGrp="1"/>
          </p:cNvSpPr>
          <p:nvPr>
            <p:ph type="title"/>
          </p:nvPr>
        </p:nvSpPr>
        <p:spPr/>
        <p:txBody>
          <a:bodyPr/>
          <a:lstStyle/>
          <a:p>
            <a:r>
              <a:rPr lang="en-US" dirty="0"/>
              <a:t>Learning goals of this class</a:t>
            </a:r>
          </a:p>
        </p:txBody>
      </p:sp>
      <p:sp>
        <p:nvSpPr>
          <p:cNvPr id="3" name="Content Placeholder 2">
            <a:extLst>
              <a:ext uri="{FF2B5EF4-FFF2-40B4-BE49-F238E27FC236}">
                <a16:creationId xmlns:a16="http://schemas.microsoft.com/office/drawing/2014/main" id="{59F4BD15-9424-7947-84D8-67230748F798}"/>
              </a:ext>
            </a:extLst>
          </p:cNvPr>
          <p:cNvSpPr>
            <a:spLocks noGrp="1"/>
          </p:cNvSpPr>
          <p:nvPr>
            <p:ph idx="1"/>
          </p:nvPr>
        </p:nvSpPr>
        <p:spPr/>
        <p:txBody>
          <a:bodyPr/>
          <a:lstStyle/>
          <a:p>
            <a:r>
              <a:rPr lang="en-US" dirty="0"/>
              <a:t>To learn how </a:t>
            </a:r>
            <a:r>
              <a:rPr lang="en-US" dirty="0">
                <a:solidFill>
                  <a:srgbClr val="FF0000"/>
                </a:solidFill>
              </a:rPr>
              <a:t>tags, tunnels and translation </a:t>
            </a:r>
            <a:r>
              <a:rPr lang="en-US" dirty="0"/>
              <a:t>can be used to provide new </a:t>
            </a:r>
            <a:r>
              <a:rPr lang="en-US" dirty="0">
                <a:solidFill>
                  <a:srgbClr val="FF0000"/>
                </a:solidFill>
              </a:rPr>
              <a:t>abstractions</a:t>
            </a:r>
            <a:r>
              <a:rPr lang="en-US" dirty="0"/>
              <a:t> in a network.</a:t>
            </a:r>
          </a:p>
          <a:p>
            <a:r>
              <a:rPr lang="en-US" dirty="0"/>
              <a:t>To learn about the </a:t>
            </a:r>
            <a:r>
              <a:rPr lang="en-US" dirty="0">
                <a:solidFill>
                  <a:srgbClr val="FF0000"/>
                </a:solidFill>
              </a:rPr>
              <a:t>match + action </a:t>
            </a:r>
            <a:r>
              <a:rPr lang="en-US" dirty="0"/>
              <a:t>abstraction</a:t>
            </a:r>
          </a:p>
          <a:p>
            <a:r>
              <a:rPr lang="en-US" dirty="0"/>
              <a:t>To learn about three examples: </a:t>
            </a:r>
            <a:br>
              <a:rPr lang="en-US" dirty="0"/>
            </a:br>
            <a:r>
              <a:rPr lang="en-US" dirty="0"/>
              <a:t>Virtual LANs (VLANs), VPNs, and NATs.</a:t>
            </a:r>
          </a:p>
          <a:p>
            <a:r>
              <a:rPr lang="en-US" dirty="0"/>
              <a:t>To learn what </a:t>
            </a:r>
            <a:r>
              <a:rPr lang="en-US" dirty="0">
                <a:solidFill>
                  <a:srgbClr val="FF0000"/>
                </a:solidFill>
              </a:rPr>
              <a:t>network virtualization </a:t>
            </a:r>
            <a:r>
              <a:rPr lang="en-US" dirty="0"/>
              <a:t>is.</a:t>
            </a:r>
          </a:p>
          <a:p>
            <a:r>
              <a:rPr lang="en-US" dirty="0"/>
              <a:t>To learn how overlay network virtualization works.</a:t>
            </a:r>
          </a:p>
          <a:p>
            <a:r>
              <a:rPr lang="en-US" dirty="0"/>
              <a:t>To learn what </a:t>
            </a:r>
            <a:r>
              <a:rPr lang="en-US" dirty="0">
                <a:solidFill>
                  <a:srgbClr val="FF0000"/>
                </a:solidFill>
              </a:rPr>
              <a:t>network function virtualization </a:t>
            </a:r>
            <a:r>
              <a:rPr lang="en-US" dirty="0"/>
              <a:t>(NFV) is.</a:t>
            </a:r>
          </a:p>
          <a:p>
            <a:endParaRPr lang="en-US" dirty="0"/>
          </a:p>
        </p:txBody>
      </p:sp>
      <p:sp>
        <p:nvSpPr>
          <p:cNvPr id="4" name="Slide Number Placeholder 3">
            <a:extLst>
              <a:ext uri="{FF2B5EF4-FFF2-40B4-BE49-F238E27FC236}">
                <a16:creationId xmlns:a16="http://schemas.microsoft.com/office/drawing/2014/main" id="{430822F3-7F68-F24B-B1E6-03C772BB2B6E}"/>
              </a:ext>
            </a:extLst>
          </p:cNvPr>
          <p:cNvSpPr>
            <a:spLocks noGrp="1"/>
          </p:cNvSpPr>
          <p:nvPr>
            <p:ph type="sldNum" sz="quarter" idx="10"/>
          </p:nvPr>
        </p:nvSpPr>
        <p:spPr/>
        <p:txBody>
          <a:bodyPr/>
          <a:lstStyle/>
          <a:p>
            <a:fld id="{5328B5F4-9676-1D47-98AA-AF6FFDAECEFB}" type="slidenum">
              <a:rPr lang="en-US" altLang="en-US" smtClean="0"/>
              <a:pPr/>
              <a:t>3</a:t>
            </a:fld>
            <a:endParaRPr lang="en-US" altLang="en-US"/>
          </a:p>
        </p:txBody>
      </p:sp>
    </p:spTree>
    <p:extLst>
      <p:ext uri="{BB962C8B-B14F-4D97-AF65-F5344CB8AC3E}">
        <p14:creationId xmlns:p14="http://schemas.microsoft.com/office/powerpoint/2010/main" val="33906264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a:extLst>
              <a:ext uri="{FF2B5EF4-FFF2-40B4-BE49-F238E27FC236}">
                <a16:creationId xmlns:a16="http://schemas.microsoft.com/office/drawing/2014/main" id="{9D237E50-F3D3-464D-8CE2-2C5FFD2C163A}"/>
              </a:ext>
            </a:extLst>
          </p:cNvPr>
          <p:cNvSpPr>
            <a:spLocks noGrp="1" noChangeArrowheads="1"/>
          </p:cNvSpPr>
          <p:nvPr>
            <p:ph type="ctrTitle"/>
          </p:nvPr>
        </p:nvSpPr>
        <p:spPr>
          <a:xfrm>
            <a:off x="685800" y="1598613"/>
            <a:ext cx="7772400" cy="1101725"/>
          </a:xfrm>
        </p:spPr>
        <p:txBody>
          <a:bodyPr/>
          <a:lstStyle/>
          <a:p>
            <a:r>
              <a:rPr lang="en-US" altLang="en-US" dirty="0">
                <a:ea typeface="ＭＳ Ｐゴシック" panose="020B0600070205080204" pitchFamily="34" charset="-128"/>
              </a:rPr>
              <a:t>Thank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A0289-AFE1-B244-904E-8ED7DAEC4155}"/>
              </a:ext>
            </a:extLst>
          </p:cNvPr>
          <p:cNvSpPr>
            <a:spLocks noGrp="1"/>
          </p:cNvSpPr>
          <p:nvPr>
            <p:ph type="ctrTitle"/>
          </p:nvPr>
        </p:nvSpPr>
        <p:spPr/>
        <p:txBody>
          <a:bodyPr/>
          <a:lstStyle/>
          <a:p>
            <a:r>
              <a:rPr lang="en-US" dirty="0"/>
              <a:t>What do we mean by an </a:t>
            </a:r>
            <a:r>
              <a:rPr lang="en-US" dirty="0">
                <a:solidFill>
                  <a:srgbClr val="C00000"/>
                </a:solidFill>
              </a:rPr>
              <a:t>abstraction</a:t>
            </a:r>
            <a:r>
              <a:rPr lang="en-US" dirty="0"/>
              <a:t>?</a:t>
            </a:r>
          </a:p>
        </p:txBody>
      </p:sp>
      <p:sp>
        <p:nvSpPr>
          <p:cNvPr id="3" name="Subtitle 2">
            <a:extLst>
              <a:ext uri="{FF2B5EF4-FFF2-40B4-BE49-F238E27FC236}">
                <a16:creationId xmlns:a16="http://schemas.microsoft.com/office/drawing/2014/main" id="{CAA80021-85A2-8F4E-A20D-9E7DDD245AD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859831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3"/>
          <a:stretch>
            <a:fillRect/>
          </a:stretch>
        </p:blipFill>
        <p:spPr>
          <a:xfrm>
            <a:off x="7061316" y="1575215"/>
            <a:ext cx="2058765" cy="1453388"/>
          </a:xfrm>
          <a:prstGeom prst="rect">
            <a:avLst/>
          </a:prstGeom>
        </p:spPr>
      </p:pic>
      <p:cxnSp>
        <p:nvCxnSpPr>
          <p:cNvPr id="33" name="Straight Arrow Connector 32"/>
          <p:cNvCxnSpPr/>
          <p:nvPr/>
        </p:nvCxnSpPr>
        <p:spPr>
          <a:xfrm flipH="1">
            <a:off x="1692086" y="2301909"/>
            <a:ext cx="5318910" cy="0"/>
          </a:xfrm>
          <a:prstGeom prst="straightConnector1">
            <a:avLst/>
          </a:prstGeom>
          <a:ln w="38100" cmpd="sng">
            <a:solidFill>
              <a:schemeClr val="tx1">
                <a:lumMod val="65000"/>
              </a:schemeClr>
            </a:solidFill>
            <a:prstDash val="solid"/>
            <a:tailEnd type="arrow"/>
          </a:ln>
        </p:spPr>
        <p:style>
          <a:lnRef idx="2">
            <a:schemeClr val="accent1"/>
          </a:lnRef>
          <a:fillRef idx="0">
            <a:schemeClr val="accent1"/>
          </a:fillRef>
          <a:effectRef idx="1">
            <a:schemeClr val="accent1"/>
          </a:effectRef>
          <a:fontRef idx="minor">
            <a:schemeClr val="tx1"/>
          </a:fontRef>
        </p:style>
      </p:cxnSp>
      <p:sp>
        <p:nvSpPr>
          <p:cNvPr id="49" name="Rectangle 48"/>
          <p:cNvSpPr/>
          <p:nvPr/>
        </p:nvSpPr>
        <p:spPr>
          <a:xfrm>
            <a:off x="6704511" y="2162823"/>
            <a:ext cx="600793" cy="276716"/>
          </a:xfrm>
          <a:prstGeom prst="rect">
            <a:avLst/>
          </a:prstGeom>
          <a:solidFill>
            <a:schemeClr val="bg1">
              <a:alpha val="74000"/>
            </a:schemeClr>
          </a:solid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51" name="Rectangle 50"/>
          <p:cNvSpPr/>
          <p:nvPr/>
        </p:nvSpPr>
        <p:spPr>
          <a:xfrm>
            <a:off x="6712641" y="2161279"/>
            <a:ext cx="600793" cy="276716"/>
          </a:xfrm>
          <a:prstGeom prst="rect">
            <a:avLst/>
          </a:prstGeom>
          <a:solidFill>
            <a:schemeClr val="bg1">
              <a:alpha val="74000"/>
            </a:schemeClr>
          </a:solid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52" name="Rectangle 51"/>
          <p:cNvSpPr/>
          <p:nvPr/>
        </p:nvSpPr>
        <p:spPr>
          <a:xfrm>
            <a:off x="6711091" y="2159736"/>
            <a:ext cx="600793" cy="276716"/>
          </a:xfrm>
          <a:prstGeom prst="rect">
            <a:avLst/>
          </a:prstGeom>
          <a:solidFill>
            <a:schemeClr val="bg1">
              <a:alpha val="74000"/>
            </a:schemeClr>
          </a:solid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53" name="Rectangle 52"/>
          <p:cNvSpPr/>
          <p:nvPr/>
        </p:nvSpPr>
        <p:spPr>
          <a:xfrm>
            <a:off x="6709542" y="2158192"/>
            <a:ext cx="600793" cy="276716"/>
          </a:xfrm>
          <a:prstGeom prst="rect">
            <a:avLst/>
          </a:prstGeom>
          <a:solidFill>
            <a:schemeClr val="bg1">
              <a:alpha val="74000"/>
            </a:schemeClr>
          </a:solid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54" name="Rectangle 53"/>
          <p:cNvSpPr/>
          <p:nvPr/>
        </p:nvSpPr>
        <p:spPr>
          <a:xfrm>
            <a:off x="6707991" y="2156648"/>
            <a:ext cx="600793" cy="276716"/>
          </a:xfrm>
          <a:prstGeom prst="rect">
            <a:avLst/>
          </a:prstGeom>
          <a:solidFill>
            <a:schemeClr val="bg1">
              <a:alpha val="74000"/>
            </a:schemeClr>
          </a:solid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grpSp>
        <p:nvGrpSpPr>
          <p:cNvPr id="63" name="Group 62"/>
          <p:cNvGrpSpPr/>
          <p:nvPr/>
        </p:nvGrpSpPr>
        <p:grpSpPr>
          <a:xfrm>
            <a:off x="900243" y="2545736"/>
            <a:ext cx="7356826" cy="2053666"/>
            <a:chOff x="1440388" y="4073178"/>
            <a:chExt cx="11770921" cy="3285866"/>
          </a:xfrm>
        </p:grpSpPr>
        <p:cxnSp>
          <p:nvCxnSpPr>
            <p:cNvPr id="58" name="Straight Connector 57"/>
            <p:cNvCxnSpPr>
              <a:endCxn id="5" idx="0"/>
            </p:cNvCxnSpPr>
            <p:nvPr/>
          </p:nvCxnSpPr>
          <p:spPr>
            <a:xfrm>
              <a:off x="1705914" y="4073178"/>
              <a:ext cx="0" cy="1569312"/>
            </a:xfrm>
            <a:prstGeom prst="line">
              <a:avLst/>
            </a:prstGeom>
            <a:ln>
              <a:solidFill>
                <a:schemeClr val="tx1"/>
              </a:solidFill>
              <a:prstDash val="dot"/>
            </a:ln>
          </p:spPr>
          <p:style>
            <a:lnRef idx="2">
              <a:schemeClr val="accent1"/>
            </a:lnRef>
            <a:fillRef idx="0">
              <a:schemeClr val="accent1"/>
            </a:fillRef>
            <a:effectRef idx="1">
              <a:schemeClr val="accent1"/>
            </a:effectRef>
            <a:fontRef idx="minor">
              <a:schemeClr val="tx1"/>
            </a:fontRef>
          </p:style>
        </p:cxnSp>
        <p:sp>
          <p:nvSpPr>
            <p:cNvPr id="26" name="Can 25"/>
            <p:cNvSpPr/>
            <p:nvPr/>
          </p:nvSpPr>
          <p:spPr>
            <a:xfrm>
              <a:off x="6962465" y="5124530"/>
              <a:ext cx="1678078" cy="573611"/>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11" name="Straight Connector 10"/>
            <p:cNvCxnSpPr>
              <a:stCxn id="5" idx="6"/>
              <a:endCxn id="4" idx="2"/>
            </p:cNvCxnSpPr>
            <p:nvPr/>
          </p:nvCxnSpPr>
          <p:spPr>
            <a:xfrm>
              <a:off x="1971439" y="5890769"/>
              <a:ext cx="1299701" cy="17124"/>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V="1">
              <a:off x="4583923" y="5518350"/>
              <a:ext cx="2561187" cy="308211"/>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4" name="Can 3"/>
            <p:cNvSpPr/>
            <p:nvPr/>
          </p:nvSpPr>
          <p:spPr>
            <a:xfrm>
              <a:off x="3271140" y="5621087"/>
              <a:ext cx="1678078" cy="573611"/>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16" name="Straight Connector 15"/>
            <p:cNvCxnSpPr/>
            <p:nvPr/>
          </p:nvCxnSpPr>
          <p:spPr>
            <a:xfrm>
              <a:off x="4205617" y="6059619"/>
              <a:ext cx="1867699" cy="1012618"/>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a:endCxn id="28" idx="0"/>
            </p:cNvCxnSpPr>
            <p:nvPr/>
          </p:nvCxnSpPr>
          <p:spPr>
            <a:xfrm>
              <a:off x="8217499" y="5518352"/>
              <a:ext cx="2136997" cy="844006"/>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28" name="Can 27"/>
            <p:cNvSpPr/>
            <p:nvPr/>
          </p:nvSpPr>
          <p:spPr>
            <a:xfrm>
              <a:off x="9515455" y="6075553"/>
              <a:ext cx="1678078" cy="573611"/>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29" name="Straight Connector 28"/>
            <p:cNvCxnSpPr>
              <a:stCxn id="22" idx="4"/>
            </p:cNvCxnSpPr>
            <p:nvPr/>
          </p:nvCxnSpPr>
          <p:spPr>
            <a:xfrm flipV="1">
              <a:off x="7145109" y="6501796"/>
              <a:ext cx="2733850" cy="570443"/>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22" name="Can 21"/>
            <p:cNvSpPr/>
            <p:nvPr/>
          </p:nvSpPr>
          <p:spPr>
            <a:xfrm>
              <a:off x="5467031" y="6785433"/>
              <a:ext cx="1678078" cy="573611"/>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47" name="Straight Connector 46"/>
            <p:cNvCxnSpPr>
              <a:stCxn id="9" idx="2"/>
              <a:endCxn id="28" idx="4"/>
            </p:cNvCxnSpPr>
            <p:nvPr/>
          </p:nvCxnSpPr>
          <p:spPr>
            <a:xfrm flipH="1" flipV="1">
              <a:off x="11193533" y="6362359"/>
              <a:ext cx="1488288" cy="7446"/>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12681821" y="6121526"/>
              <a:ext cx="529488" cy="496558"/>
            </a:xfrm>
            <a:prstGeom prst="ellipse">
              <a:avLst/>
            </a:prstGeom>
            <a:solidFill>
              <a:schemeClr val="bg1"/>
            </a:solidFill>
            <a:ln w="381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5" name="Oval 4"/>
            <p:cNvSpPr/>
            <p:nvPr/>
          </p:nvSpPr>
          <p:spPr>
            <a:xfrm>
              <a:off x="1440388" y="5642490"/>
              <a:ext cx="531051" cy="496558"/>
            </a:xfrm>
            <a:prstGeom prst="ellipse">
              <a:avLst/>
            </a:prstGeom>
            <a:noFill/>
            <a:ln w="381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744" dirty="0">
                <a:solidFill>
                  <a:srgbClr val="FFFFFF"/>
                </a:solidFill>
              </a:endParaRPr>
            </a:p>
          </p:txBody>
        </p:sp>
        <p:cxnSp>
          <p:nvCxnSpPr>
            <p:cNvPr id="59" name="Straight Connector 58"/>
            <p:cNvCxnSpPr>
              <a:stCxn id="18" idx="2"/>
              <a:endCxn id="9" idx="0"/>
            </p:cNvCxnSpPr>
            <p:nvPr/>
          </p:nvCxnSpPr>
          <p:spPr>
            <a:xfrm>
              <a:off x="12945117" y="4845764"/>
              <a:ext cx="1448" cy="1275762"/>
            </a:xfrm>
            <a:prstGeom prst="line">
              <a:avLst/>
            </a:prstGeom>
            <a:ln>
              <a:solidFill>
                <a:schemeClr val="tx1"/>
              </a:solidFill>
              <a:prstDash val="dot"/>
            </a:ln>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p:nvPicPr>
        <p:blipFill>
          <a:blip r:embed="rId4">
            <a:extLst>
              <a:ext uri="{BEBA8EAE-BF5A-486C-A8C5-ECC9F3942E4B}">
                <a14:imgProps xmlns:a14="http://schemas.microsoft.com/office/drawing/2010/main">
                  <a14:imgLayer r:embed="rId5">
                    <a14:imgEffect>
                      <a14:backgroundRemoval t="6149" b="89968" l="5950" r="95800"/>
                    </a14:imgEffect>
                  </a14:imgLayer>
                </a14:imgProps>
              </a:ext>
            </a:extLst>
          </a:blip>
          <a:stretch>
            <a:fillRect/>
          </a:stretch>
        </p:blipFill>
        <p:spPr>
          <a:xfrm flipH="1">
            <a:off x="321493" y="1937904"/>
            <a:ext cx="1492194" cy="837578"/>
          </a:xfrm>
          <a:prstGeom prst="rect">
            <a:avLst/>
          </a:prstGeom>
        </p:spPr>
      </p:pic>
      <p:sp>
        <p:nvSpPr>
          <p:cNvPr id="30" name="Rectangle 29"/>
          <p:cNvSpPr/>
          <p:nvPr/>
        </p:nvSpPr>
        <p:spPr>
          <a:xfrm>
            <a:off x="1091293" y="2156648"/>
            <a:ext cx="600793" cy="276716"/>
          </a:xfrm>
          <a:prstGeom prst="rect">
            <a:avLst/>
          </a:prstGeom>
          <a:solidFill>
            <a:schemeClr val="bg1">
              <a:alpha val="74000"/>
            </a:schemeClr>
          </a:solid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2" name="TextBox 1">
            <a:extLst>
              <a:ext uri="{FF2B5EF4-FFF2-40B4-BE49-F238E27FC236}">
                <a16:creationId xmlns:a16="http://schemas.microsoft.com/office/drawing/2014/main" id="{D505ECCA-690D-BF43-8178-C4F3208E9623}"/>
              </a:ext>
            </a:extLst>
          </p:cNvPr>
          <p:cNvSpPr txBox="1"/>
          <p:nvPr/>
        </p:nvSpPr>
        <p:spPr>
          <a:xfrm>
            <a:off x="508547" y="1989152"/>
            <a:ext cx="423514" cy="523220"/>
          </a:xfrm>
          <a:prstGeom prst="rect">
            <a:avLst/>
          </a:prstGeom>
          <a:noFill/>
        </p:spPr>
        <p:txBody>
          <a:bodyPr wrap="none" rtlCol="0">
            <a:spAutoFit/>
          </a:bodyPr>
          <a:lstStyle/>
          <a:p>
            <a:r>
              <a:rPr lang="en-US" sz="2800" dirty="0"/>
              <a:t>A</a:t>
            </a:r>
          </a:p>
        </p:txBody>
      </p:sp>
      <p:sp>
        <p:nvSpPr>
          <p:cNvPr id="31" name="TextBox 30">
            <a:extLst>
              <a:ext uri="{FF2B5EF4-FFF2-40B4-BE49-F238E27FC236}">
                <a16:creationId xmlns:a16="http://schemas.microsoft.com/office/drawing/2014/main" id="{ACEC9A0B-DBBB-5D46-9951-4AC5A34F722B}"/>
              </a:ext>
            </a:extLst>
          </p:cNvPr>
          <p:cNvSpPr txBox="1"/>
          <p:nvPr/>
        </p:nvSpPr>
        <p:spPr>
          <a:xfrm>
            <a:off x="6637802" y="1536767"/>
            <a:ext cx="423514" cy="523220"/>
          </a:xfrm>
          <a:prstGeom prst="rect">
            <a:avLst/>
          </a:prstGeom>
          <a:noFill/>
        </p:spPr>
        <p:txBody>
          <a:bodyPr wrap="none" rtlCol="0">
            <a:spAutoFit/>
          </a:bodyPr>
          <a:lstStyle/>
          <a:p>
            <a:r>
              <a:rPr lang="en-US" sz="2800" dirty="0"/>
              <a:t>B</a:t>
            </a:r>
          </a:p>
        </p:txBody>
      </p:sp>
      <p:sp>
        <p:nvSpPr>
          <p:cNvPr id="3" name="Title 2">
            <a:extLst>
              <a:ext uri="{FF2B5EF4-FFF2-40B4-BE49-F238E27FC236}">
                <a16:creationId xmlns:a16="http://schemas.microsoft.com/office/drawing/2014/main" id="{FEBF84C0-A7C3-2645-9919-515B14C64448}"/>
              </a:ext>
            </a:extLst>
          </p:cNvPr>
          <p:cNvSpPr>
            <a:spLocks noGrp="1"/>
          </p:cNvSpPr>
          <p:nvPr>
            <p:ph type="title"/>
          </p:nvPr>
        </p:nvSpPr>
        <p:spPr/>
        <p:txBody>
          <a:bodyPr/>
          <a:lstStyle/>
          <a:p>
            <a:r>
              <a:rPr lang="en-US" dirty="0"/>
              <a:t>Example: IP datagram delivery</a:t>
            </a:r>
          </a:p>
        </p:txBody>
      </p:sp>
    </p:spTree>
    <p:extLst>
      <p:ext uri="{BB962C8B-B14F-4D97-AF65-F5344CB8AC3E}">
        <p14:creationId xmlns:p14="http://schemas.microsoft.com/office/powerpoint/2010/main" val="1390734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0" presetClass="path" presetSubtype="0" decel="50000" fill="hold" grpId="1" nodeType="withEffect">
                                  <p:stCondLst>
                                    <p:cond delay="0"/>
                                  </p:stCondLst>
                                  <p:childTnLst>
                                    <p:animMotion origin="layout" path="M 1.5625E-6 -5.55556E-7 L 0.61387 0.00122 " pathEditMode="relative" rAng="0" ptsTypes="AA">
                                      <p:cBhvr>
                                        <p:cTn id="18" dur="1000" fill="hold"/>
                                        <p:tgtEl>
                                          <p:spTgt spid="30"/>
                                        </p:tgtEl>
                                        <p:attrNameLst>
                                          <p:attrName>ppt_x</p:attrName>
                                          <p:attrName>ppt_y</p:attrName>
                                        </p:attrNameLst>
                                      </p:cBhvr>
                                      <p:rCtr x="32334" y="-156"/>
                                    </p:animMotion>
                                  </p:childTnLst>
                                  <p:subTnLst>
                                    <p:set>
                                      <p:cBhvr override="childStyle">
                                        <p:cTn dur="1" fill="hold" display="0" masterRel="sameClick" afterEffect="1">
                                          <p:stCondLst>
                                            <p:cond evt="end" delay="0">
                                              <p:tn val="17"/>
                                            </p:cond>
                                          </p:stCondLst>
                                        </p:cTn>
                                        <p:tgtEl>
                                          <p:spTgt spid="30"/>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22" presetClass="entr" presetSubtype="2"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wipe(right)">
                                      <p:cBhvr>
                                        <p:cTn id="23" dur="500"/>
                                        <p:tgtEl>
                                          <p:spTgt spid="33"/>
                                        </p:tgtEl>
                                      </p:cBhvr>
                                    </p:animEffect>
                                  </p:childTnLst>
                                </p:cTn>
                              </p:par>
                            </p:childTnLst>
                          </p:cTn>
                        </p:par>
                        <p:par>
                          <p:cTn id="24" fill="hold">
                            <p:stCondLst>
                              <p:cond delay="500"/>
                            </p:stCondLst>
                            <p:childTnLst>
                              <p:par>
                                <p:cTn id="25" presetID="1" presetClass="entr" presetSubtype="0" fill="hold" grpId="0" nodeType="after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par>
                                <p:cTn id="27" presetID="0" presetClass="path" presetSubtype="0" decel="50000" fill="hold" grpId="1" nodeType="withEffect">
                                  <p:stCondLst>
                                    <p:cond delay="0"/>
                                  </p:stCondLst>
                                  <p:childTnLst>
                                    <p:animMotion origin="layout" path="M 0 0 L -0.58937 -0.00367 " pathEditMode="relative" ptsTypes="AA">
                                      <p:cBhvr>
                                        <p:cTn id="28" dur="1000" fill="hold"/>
                                        <p:tgtEl>
                                          <p:spTgt spid="49"/>
                                        </p:tgtEl>
                                        <p:attrNameLst>
                                          <p:attrName>ppt_x</p:attrName>
                                          <p:attrName>ppt_y</p:attrName>
                                        </p:attrNameLst>
                                      </p:cBhvr>
                                    </p:animMotion>
                                  </p:childTnLst>
                                  <p:subTnLst>
                                    <p:set>
                                      <p:cBhvr override="childStyle">
                                        <p:cTn dur="1" fill="hold" display="0" masterRel="sameClick" afterEffect="1">
                                          <p:stCondLst>
                                            <p:cond evt="end" delay="0">
                                              <p:tn val="27"/>
                                            </p:cond>
                                          </p:stCondLst>
                                        </p:cTn>
                                        <p:tgtEl>
                                          <p:spTgt spid="49"/>
                                        </p:tgtEl>
                                        <p:attrNameLst>
                                          <p:attrName>style.visibility</p:attrName>
                                        </p:attrNameLst>
                                      </p:cBhvr>
                                      <p:to>
                                        <p:strVal val="hidden"/>
                                      </p:to>
                                    </p:set>
                                  </p:subTnLst>
                                </p:cTn>
                              </p:par>
                              <p:par>
                                <p:cTn id="29" presetID="1" presetClass="entr" presetSubtype="0" fill="hold" grpId="0" nodeType="withEffect">
                                  <p:stCondLst>
                                    <p:cond delay="200"/>
                                  </p:stCondLst>
                                  <p:childTnLst>
                                    <p:set>
                                      <p:cBhvr>
                                        <p:cTn id="30" dur="1" fill="hold">
                                          <p:stCondLst>
                                            <p:cond delay="0"/>
                                          </p:stCondLst>
                                        </p:cTn>
                                        <p:tgtEl>
                                          <p:spTgt spid="51"/>
                                        </p:tgtEl>
                                        <p:attrNameLst>
                                          <p:attrName>style.visibility</p:attrName>
                                        </p:attrNameLst>
                                      </p:cBhvr>
                                      <p:to>
                                        <p:strVal val="visible"/>
                                      </p:to>
                                    </p:set>
                                  </p:childTnLst>
                                </p:cTn>
                              </p:par>
                              <p:par>
                                <p:cTn id="31" presetID="0" presetClass="path" presetSubtype="0" decel="50000" fill="hold" grpId="1" nodeType="withEffect">
                                  <p:stCondLst>
                                    <p:cond delay="200"/>
                                  </p:stCondLst>
                                  <p:childTnLst>
                                    <p:animMotion origin="layout" path="M 0 0 L -0.58937 -0.00367 " pathEditMode="relative" ptsTypes="AA">
                                      <p:cBhvr>
                                        <p:cTn id="32" dur="1000" fill="hold"/>
                                        <p:tgtEl>
                                          <p:spTgt spid="51"/>
                                        </p:tgtEl>
                                        <p:attrNameLst>
                                          <p:attrName>ppt_x</p:attrName>
                                          <p:attrName>ppt_y</p:attrName>
                                        </p:attrNameLst>
                                      </p:cBhvr>
                                    </p:animMotion>
                                  </p:childTnLst>
                                  <p:subTnLst>
                                    <p:set>
                                      <p:cBhvr override="childStyle">
                                        <p:cTn dur="1" fill="hold" display="0" masterRel="sameClick" afterEffect="1">
                                          <p:stCondLst>
                                            <p:cond evt="end" delay="0">
                                              <p:tn val="31"/>
                                            </p:cond>
                                          </p:stCondLst>
                                        </p:cTn>
                                        <p:tgtEl>
                                          <p:spTgt spid="51"/>
                                        </p:tgtEl>
                                        <p:attrNameLst>
                                          <p:attrName>style.visibility</p:attrName>
                                        </p:attrNameLst>
                                      </p:cBhvr>
                                      <p:to>
                                        <p:strVal val="hidden"/>
                                      </p:to>
                                    </p:set>
                                  </p:subTnLst>
                                </p:cTn>
                              </p:par>
                              <p:par>
                                <p:cTn id="33" presetID="1" presetClass="entr" presetSubtype="0" fill="hold" grpId="0" nodeType="withEffect">
                                  <p:stCondLst>
                                    <p:cond delay="400"/>
                                  </p:stCondLst>
                                  <p:childTnLst>
                                    <p:set>
                                      <p:cBhvr>
                                        <p:cTn id="34" dur="1" fill="hold">
                                          <p:stCondLst>
                                            <p:cond delay="0"/>
                                          </p:stCondLst>
                                        </p:cTn>
                                        <p:tgtEl>
                                          <p:spTgt spid="52"/>
                                        </p:tgtEl>
                                        <p:attrNameLst>
                                          <p:attrName>style.visibility</p:attrName>
                                        </p:attrNameLst>
                                      </p:cBhvr>
                                      <p:to>
                                        <p:strVal val="visible"/>
                                      </p:to>
                                    </p:set>
                                  </p:childTnLst>
                                </p:cTn>
                              </p:par>
                              <p:par>
                                <p:cTn id="35" presetID="0" presetClass="path" presetSubtype="0" decel="50000" fill="hold" grpId="1" nodeType="withEffect">
                                  <p:stCondLst>
                                    <p:cond delay="400"/>
                                  </p:stCondLst>
                                  <p:childTnLst>
                                    <p:animMotion origin="layout" path="M 0 0 L -0.58937 -0.00367 " pathEditMode="relative" ptsTypes="AA">
                                      <p:cBhvr>
                                        <p:cTn id="36" dur="1000" fill="hold"/>
                                        <p:tgtEl>
                                          <p:spTgt spid="52"/>
                                        </p:tgtEl>
                                        <p:attrNameLst>
                                          <p:attrName>ppt_x</p:attrName>
                                          <p:attrName>ppt_y</p:attrName>
                                        </p:attrNameLst>
                                      </p:cBhvr>
                                    </p:animMotion>
                                  </p:childTnLst>
                                  <p:subTnLst>
                                    <p:set>
                                      <p:cBhvr override="childStyle">
                                        <p:cTn dur="1" fill="hold" display="0" masterRel="sameClick" afterEffect="1">
                                          <p:stCondLst>
                                            <p:cond evt="end" delay="0">
                                              <p:tn val="35"/>
                                            </p:cond>
                                          </p:stCondLst>
                                        </p:cTn>
                                        <p:tgtEl>
                                          <p:spTgt spid="52"/>
                                        </p:tgtEl>
                                        <p:attrNameLst>
                                          <p:attrName>style.visibility</p:attrName>
                                        </p:attrNameLst>
                                      </p:cBhvr>
                                      <p:to>
                                        <p:strVal val="hidden"/>
                                      </p:to>
                                    </p:set>
                                  </p:subTnLst>
                                </p:cTn>
                              </p:par>
                              <p:par>
                                <p:cTn id="37" presetID="1" presetClass="entr" presetSubtype="0" fill="hold" grpId="0" nodeType="withEffect">
                                  <p:stCondLst>
                                    <p:cond delay="600"/>
                                  </p:stCondLst>
                                  <p:childTnLst>
                                    <p:set>
                                      <p:cBhvr>
                                        <p:cTn id="38" dur="1" fill="hold">
                                          <p:stCondLst>
                                            <p:cond delay="0"/>
                                          </p:stCondLst>
                                        </p:cTn>
                                        <p:tgtEl>
                                          <p:spTgt spid="53"/>
                                        </p:tgtEl>
                                        <p:attrNameLst>
                                          <p:attrName>style.visibility</p:attrName>
                                        </p:attrNameLst>
                                      </p:cBhvr>
                                      <p:to>
                                        <p:strVal val="visible"/>
                                      </p:to>
                                    </p:set>
                                  </p:childTnLst>
                                </p:cTn>
                              </p:par>
                              <p:par>
                                <p:cTn id="39" presetID="0" presetClass="path" presetSubtype="0" decel="50000" fill="hold" grpId="1" nodeType="withEffect">
                                  <p:stCondLst>
                                    <p:cond delay="600"/>
                                  </p:stCondLst>
                                  <p:childTnLst>
                                    <p:animMotion origin="layout" path="M 0 0 L -0.58937 -0.00367 " pathEditMode="relative" ptsTypes="AA">
                                      <p:cBhvr>
                                        <p:cTn id="40" dur="1000" fill="hold"/>
                                        <p:tgtEl>
                                          <p:spTgt spid="53"/>
                                        </p:tgtEl>
                                        <p:attrNameLst>
                                          <p:attrName>ppt_x</p:attrName>
                                          <p:attrName>ppt_y</p:attrName>
                                        </p:attrNameLst>
                                      </p:cBhvr>
                                    </p:animMotion>
                                  </p:childTnLst>
                                  <p:subTnLst>
                                    <p:set>
                                      <p:cBhvr override="childStyle">
                                        <p:cTn dur="1" fill="hold" display="0" masterRel="sameClick" afterEffect="1">
                                          <p:stCondLst>
                                            <p:cond evt="end" delay="0">
                                              <p:tn val="39"/>
                                            </p:cond>
                                          </p:stCondLst>
                                        </p:cTn>
                                        <p:tgtEl>
                                          <p:spTgt spid="53"/>
                                        </p:tgtEl>
                                        <p:attrNameLst>
                                          <p:attrName>style.visibility</p:attrName>
                                        </p:attrNameLst>
                                      </p:cBhvr>
                                      <p:to>
                                        <p:strVal val="hidden"/>
                                      </p:to>
                                    </p:set>
                                  </p:subTnLst>
                                </p:cTn>
                              </p:par>
                              <p:par>
                                <p:cTn id="41" presetID="1" presetClass="entr" presetSubtype="0" fill="hold" grpId="0" nodeType="withEffect">
                                  <p:stCondLst>
                                    <p:cond delay="800"/>
                                  </p:stCondLst>
                                  <p:childTnLst>
                                    <p:set>
                                      <p:cBhvr>
                                        <p:cTn id="42" dur="1" fill="hold">
                                          <p:stCondLst>
                                            <p:cond delay="0"/>
                                          </p:stCondLst>
                                        </p:cTn>
                                        <p:tgtEl>
                                          <p:spTgt spid="54"/>
                                        </p:tgtEl>
                                        <p:attrNameLst>
                                          <p:attrName>style.visibility</p:attrName>
                                        </p:attrNameLst>
                                      </p:cBhvr>
                                      <p:to>
                                        <p:strVal val="visible"/>
                                      </p:to>
                                    </p:set>
                                  </p:childTnLst>
                                </p:cTn>
                              </p:par>
                              <p:par>
                                <p:cTn id="43" presetID="0" presetClass="path" presetSubtype="0" decel="50000" fill="hold" grpId="1" nodeType="withEffect">
                                  <p:stCondLst>
                                    <p:cond delay="800"/>
                                  </p:stCondLst>
                                  <p:childTnLst>
                                    <p:animMotion origin="layout" path="M 0 0 L -0.58937 -0.00367 " pathEditMode="relative" ptsTypes="AA">
                                      <p:cBhvr>
                                        <p:cTn id="44" dur="1000" fill="hold"/>
                                        <p:tgtEl>
                                          <p:spTgt spid="54"/>
                                        </p:tgtEl>
                                        <p:attrNameLst>
                                          <p:attrName>ppt_x</p:attrName>
                                          <p:attrName>ppt_y</p:attrName>
                                        </p:attrNameLst>
                                      </p:cBhvr>
                                    </p:animMotion>
                                  </p:childTnLst>
                                  <p:subTnLst>
                                    <p:set>
                                      <p:cBhvr override="childStyle">
                                        <p:cTn dur="1" fill="hold" display="0" masterRel="sameClick" afterEffect="1">
                                          <p:stCondLst>
                                            <p:cond evt="end" delay="0">
                                              <p:tn val="43"/>
                                            </p:cond>
                                          </p:stCondLst>
                                        </p:cTn>
                                        <p:tgtEl>
                                          <p:spTgt spid="54"/>
                                        </p:tgtEl>
                                        <p:attrNameLst>
                                          <p:attrName>style.visibility</p:attrName>
                                        </p:attrNameLst>
                                      </p:cBhvr>
                                      <p:to>
                                        <p:strVal val="hidden"/>
                                      </p:to>
                                    </p:set>
                                  </p:sub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49" grpId="1" animBg="1"/>
      <p:bldP spid="51" grpId="0" animBg="1"/>
      <p:bldP spid="51" grpId="1" animBg="1"/>
      <p:bldP spid="52" grpId="0" animBg="1"/>
      <p:bldP spid="52" grpId="1" animBg="1"/>
      <p:bldP spid="53" grpId="0" animBg="1"/>
      <p:bldP spid="53" grpId="1" animBg="1"/>
      <p:bldP spid="54" grpId="0" animBg="1"/>
      <p:bldP spid="54" grpId="1" animBg="1"/>
      <p:bldP spid="30" grpId="0" animBg="1"/>
      <p:bldP spid="30" grpId="1" animBg="1"/>
      <p:bldP spid="2" grpId="0"/>
      <p:bldP spid="3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3"/>
          <a:stretch>
            <a:fillRect/>
          </a:stretch>
        </p:blipFill>
        <p:spPr>
          <a:xfrm>
            <a:off x="7061316" y="1575215"/>
            <a:ext cx="2058765" cy="1453388"/>
          </a:xfrm>
          <a:prstGeom prst="rect">
            <a:avLst/>
          </a:prstGeom>
        </p:spPr>
      </p:pic>
      <p:pic>
        <p:nvPicPr>
          <p:cNvPr id="12" name="Picture 11"/>
          <p:cNvPicPr>
            <a:picLocks noChangeAspect="1"/>
          </p:cNvPicPr>
          <p:nvPr/>
        </p:nvPicPr>
        <p:blipFill>
          <a:blip r:embed="rId4">
            <a:extLst>
              <a:ext uri="{BEBA8EAE-BF5A-486C-A8C5-ECC9F3942E4B}">
                <a14:imgProps xmlns:a14="http://schemas.microsoft.com/office/drawing/2010/main">
                  <a14:imgLayer r:embed="rId5">
                    <a14:imgEffect>
                      <a14:backgroundRemoval t="6149" b="89968" l="5950" r="95800"/>
                    </a14:imgEffect>
                  </a14:imgLayer>
                </a14:imgProps>
              </a:ext>
            </a:extLst>
          </a:blip>
          <a:stretch>
            <a:fillRect/>
          </a:stretch>
        </p:blipFill>
        <p:spPr>
          <a:xfrm flipH="1">
            <a:off x="321493" y="1937904"/>
            <a:ext cx="1492194" cy="837578"/>
          </a:xfrm>
          <a:prstGeom prst="rect">
            <a:avLst/>
          </a:prstGeom>
        </p:spPr>
      </p:pic>
      <p:sp>
        <p:nvSpPr>
          <p:cNvPr id="2" name="TextBox 1">
            <a:extLst>
              <a:ext uri="{FF2B5EF4-FFF2-40B4-BE49-F238E27FC236}">
                <a16:creationId xmlns:a16="http://schemas.microsoft.com/office/drawing/2014/main" id="{D505ECCA-690D-BF43-8178-C4F3208E9623}"/>
              </a:ext>
            </a:extLst>
          </p:cNvPr>
          <p:cNvSpPr txBox="1"/>
          <p:nvPr/>
        </p:nvSpPr>
        <p:spPr>
          <a:xfrm>
            <a:off x="508547" y="1989152"/>
            <a:ext cx="423514" cy="523220"/>
          </a:xfrm>
          <a:prstGeom prst="rect">
            <a:avLst/>
          </a:prstGeom>
          <a:noFill/>
        </p:spPr>
        <p:txBody>
          <a:bodyPr wrap="none" rtlCol="0">
            <a:spAutoFit/>
          </a:bodyPr>
          <a:lstStyle/>
          <a:p>
            <a:r>
              <a:rPr lang="en-US" sz="2800" dirty="0"/>
              <a:t>A</a:t>
            </a:r>
          </a:p>
        </p:txBody>
      </p:sp>
      <p:sp>
        <p:nvSpPr>
          <p:cNvPr id="31" name="TextBox 30">
            <a:extLst>
              <a:ext uri="{FF2B5EF4-FFF2-40B4-BE49-F238E27FC236}">
                <a16:creationId xmlns:a16="http://schemas.microsoft.com/office/drawing/2014/main" id="{ACEC9A0B-DBBB-5D46-9951-4AC5A34F722B}"/>
              </a:ext>
            </a:extLst>
          </p:cNvPr>
          <p:cNvSpPr txBox="1"/>
          <p:nvPr/>
        </p:nvSpPr>
        <p:spPr>
          <a:xfrm>
            <a:off x="6637802" y="1536767"/>
            <a:ext cx="423514" cy="523220"/>
          </a:xfrm>
          <a:prstGeom prst="rect">
            <a:avLst/>
          </a:prstGeom>
          <a:noFill/>
        </p:spPr>
        <p:txBody>
          <a:bodyPr wrap="none" rtlCol="0">
            <a:spAutoFit/>
          </a:bodyPr>
          <a:lstStyle/>
          <a:p>
            <a:r>
              <a:rPr lang="en-US" sz="2800" dirty="0"/>
              <a:t>B</a:t>
            </a:r>
          </a:p>
        </p:txBody>
      </p:sp>
      <p:sp>
        <p:nvSpPr>
          <p:cNvPr id="3" name="Title 2">
            <a:extLst>
              <a:ext uri="{FF2B5EF4-FFF2-40B4-BE49-F238E27FC236}">
                <a16:creationId xmlns:a16="http://schemas.microsoft.com/office/drawing/2014/main" id="{FEBF84C0-A7C3-2645-9919-515B14C64448}"/>
              </a:ext>
            </a:extLst>
          </p:cNvPr>
          <p:cNvSpPr>
            <a:spLocks noGrp="1"/>
          </p:cNvSpPr>
          <p:nvPr>
            <p:ph type="title"/>
          </p:nvPr>
        </p:nvSpPr>
        <p:spPr/>
        <p:txBody>
          <a:bodyPr/>
          <a:lstStyle/>
          <a:p>
            <a:r>
              <a:rPr lang="en-US" dirty="0"/>
              <a:t>Example: IP datagram delivery</a:t>
            </a:r>
          </a:p>
        </p:txBody>
      </p:sp>
      <p:grpSp>
        <p:nvGrpSpPr>
          <p:cNvPr id="6" name="Group 5">
            <a:extLst>
              <a:ext uri="{FF2B5EF4-FFF2-40B4-BE49-F238E27FC236}">
                <a16:creationId xmlns:a16="http://schemas.microsoft.com/office/drawing/2014/main" id="{40EA18E9-4C05-4E4E-B192-7745A5419EEB}"/>
              </a:ext>
            </a:extLst>
          </p:cNvPr>
          <p:cNvGrpSpPr/>
          <p:nvPr/>
        </p:nvGrpSpPr>
        <p:grpSpPr>
          <a:xfrm>
            <a:off x="1091293" y="2164948"/>
            <a:ext cx="1442031" cy="276716"/>
            <a:chOff x="1091293" y="2164948"/>
            <a:chExt cx="1442031" cy="276716"/>
          </a:xfrm>
          <a:solidFill>
            <a:schemeClr val="bg1"/>
          </a:solidFill>
        </p:grpSpPr>
        <p:sp>
          <p:nvSpPr>
            <p:cNvPr id="30" name="Rectangle 29"/>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34" name="Rectangle 33">
              <a:extLst>
                <a:ext uri="{FF2B5EF4-FFF2-40B4-BE49-F238E27FC236}">
                  <a16:creationId xmlns:a16="http://schemas.microsoft.com/office/drawing/2014/main" id="{3567E1BD-3C04-9A4E-A184-CAAC33F5258C}"/>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A</a:t>
              </a:r>
            </a:p>
          </p:txBody>
        </p:sp>
        <p:sp>
          <p:nvSpPr>
            <p:cNvPr id="35" name="Rectangle 34">
              <a:extLst>
                <a:ext uri="{FF2B5EF4-FFF2-40B4-BE49-F238E27FC236}">
                  <a16:creationId xmlns:a16="http://schemas.microsoft.com/office/drawing/2014/main" id="{1E717B90-1882-7445-B726-96832AD12F86}"/>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B</a:t>
              </a:r>
            </a:p>
          </p:txBody>
        </p:sp>
      </p:grpSp>
      <p:sp>
        <p:nvSpPr>
          <p:cNvPr id="7" name="TextBox 6">
            <a:extLst>
              <a:ext uri="{FF2B5EF4-FFF2-40B4-BE49-F238E27FC236}">
                <a16:creationId xmlns:a16="http://schemas.microsoft.com/office/drawing/2014/main" id="{11E7AEDE-B012-E34B-A28C-81338E148CE1}"/>
              </a:ext>
            </a:extLst>
          </p:cNvPr>
          <p:cNvSpPr txBox="1"/>
          <p:nvPr/>
        </p:nvSpPr>
        <p:spPr>
          <a:xfrm>
            <a:off x="508547" y="3502772"/>
            <a:ext cx="8352608" cy="707886"/>
          </a:xfrm>
          <a:prstGeom prst="rect">
            <a:avLst/>
          </a:prstGeom>
          <a:noFill/>
        </p:spPr>
        <p:txBody>
          <a:bodyPr wrap="none" rtlCol="0">
            <a:spAutoFit/>
          </a:bodyPr>
          <a:lstStyle/>
          <a:p>
            <a:r>
              <a:rPr lang="en-US" b="1" dirty="0"/>
              <a:t>Abstraction</a:t>
            </a:r>
            <a:r>
              <a:rPr lang="en-US" dirty="0"/>
              <a:t>: Packets with IP DA = B are delivered to B (with best effort)</a:t>
            </a:r>
          </a:p>
          <a:p>
            <a:endParaRPr lang="en-US" dirty="0"/>
          </a:p>
        </p:txBody>
      </p:sp>
      <p:sp>
        <p:nvSpPr>
          <p:cNvPr id="13" name="TextBox 12">
            <a:extLst>
              <a:ext uri="{FF2B5EF4-FFF2-40B4-BE49-F238E27FC236}">
                <a16:creationId xmlns:a16="http://schemas.microsoft.com/office/drawing/2014/main" id="{319E2216-B54A-7442-BC6D-C2FECDF2DE48}"/>
              </a:ext>
            </a:extLst>
          </p:cNvPr>
          <p:cNvSpPr txBox="1"/>
          <p:nvPr/>
        </p:nvSpPr>
        <p:spPr>
          <a:xfrm>
            <a:off x="1156762" y="4129926"/>
            <a:ext cx="6636753" cy="400110"/>
          </a:xfrm>
          <a:prstGeom prst="rect">
            <a:avLst/>
          </a:prstGeom>
          <a:noFill/>
        </p:spPr>
        <p:txBody>
          <a:bodyPr wrap="none" rtlCol="0">
            <a:spAutoFit/>
          </a:bodyPr>
          <a:lstStyle/>
          <a:p>
            <a:r>
              <a:rPr lang="en-US" dirty="0"/>
              <a:t>The details of </a:t>
            </a:r>
            <a:r>
              <a:rPr lang="en-US" dirty="0">
                <a:solidFill>
                  <a:srgbClr val="FF0000"/>
                </a:solidFill>
              </a:rPr>
              <a:t>how</a:t>
            </a:r>
            <a:r>
              <a:rPr lang="en-US" dirty="0"/>
              <a:t> it is accomplished are hidden from us.</a:t>
            </a:r>
          </a:p>
        </p:txBody>
      </p:sp>
    </p:spTree>
    <p:extLst>
      <p:ext uri="{BB962C8B-B14F-4D97-AF65-F5344CB8AC3E}">
        <p14:creationId xmlns:p14="http://schemas.microsoft.com/office/powerpoint/2010/main" val="602408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0.01354 -0.00031 L 0.57118 -0.00309 " pathEditMode="relative" rAng="0" ptsTypes="AA">
                                      <p:cBhvr>
                                        <p:cTn id="10" dur="2000" fill="hold"/>
                                        <p:tgtEl>
                                          <p:spTgt spid="6"/>
                                        </p:tgtEl>
                                        <p:attrNameLst>
                                          <p:attrName>ppt_x</p:attrName>
                                          <p:attrName>ppt_y</p:attrName>
                                        </p:attrNameLst>
                                      </p:cBhvr>
                                      <p:rCtr x="29236" y="-154"/>
                                    </p:animMotion>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3529F-9AB8-144E-82D8-85A8EBD6E16D}"/>
              </a:ext>
            </a:extLst>
          </p:cNvPr>
          <p:cNvSpPr>
            <a:spLocks noGrp="1"/>
          </p:cNvSpPr>
          <p:nvPr>
            <p:ph type="title"/>
          </p:nvPr>
        </p:nvSpPr>
        <p:spPr/>
        <p:txBody>
          <a:bodyPr/>
          <a:lstStyle/>
          <a:p>
            <a:r>
              <a:rPr lang="en-US" dirty="0"/>
              <a:t>IP Forwarding Abstraction</a:t>
            </a:r>
          </a:p>
        </p:txBody>
      </p:sp>
      <p:sp>
        <p:nvSpPr>
          <p:cNvPr id="4" name="Slide Number Placeholder 3">
            <a:extLst>
              <a:ext uri="{FF2B5EF4-FFF2-40B4-BE49-F238E27FC236}">
                <a16:creationId xmlns:a16="http://schemas.microsoft.com/office/drawing/2014/main" id="{D2C53502-607B-6D47-9DEC-BE357A890345}"/>
              </a:ext>
            </a:extLst>
          </p:cNvPr>
          <p:cNvSpPr>
            <a:spLocks noGrp="1"/>
          </p:cNvSpPr>
          <p:nvPr>
            <p:ph type="sldNum" sz="quarter" idx="10"/>
          </p:nvPr>
        </p:nvSpPr>
        <p:spPr/>
        <p:txBody>
          <a:bodyPr/>
          <a:lstStyle/>
          <a:p>
            <a:fld id="{5328B5F4-9676-1D47-98AA-AF6FFDAECEFB}" type="slidenum">
              <a:rPr lang="en-US" altLang="en-US" smtClean="0"/>
              <a:pPr/>
              <a:t>7</a:t>
            </a:fld>
            <a:endParaRPr lang="en-US" altLang="en-US"/>
          </a:p>
        </p:txBody>
      </p:sp>
      <p:sp>
        <p:nvSpPr>
          <p:cNvPr id="33" name="Cloud 32">
            <a:extLst>
              <a:ext uri="{FF2B5EF4-FFF2-40B4-BE49-F238E27FC236}">
                <a16:creationId xmlns:a16="http://schemas.microsoft.com/office/drawing/2014/main" id="{7A29C17E-DCF3-5249-87DE-C9B3BBFB2B8B}"/>
              </a:ext>
            </a:extLst>
          </p:cNvPr>
          <p:cNvSpPr/>
          <p:nvPr/>
        </p:nvSpPr>
        <p:spPr bwMode="auto">
          <a:xfrm>
            <a:off x="457200" y="2408295"/>
            <a:ext cx="8305800" cy="533400"/>
          </a:xfrm>
          <a:prstGeom prst="cloud">
            <a:avLst/>
          </a:prstGeom>
          <a:solidFill>
            <a:schemeClr val="accent6">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Abstraction</a:t>
            </a:r>
          </a:p>
        </p:txBody>
      </p:sp>
      <p:pic>
        <p:nvPicPr>
          <p:cNvPr id="34" name="Picture 33">
            <a:extLst>
              <a:ext uri="{FF2B5EF4-FFF2-40B4-BE49-F238E27FC236}">
                <a16:creationId xmlns:a16="http://schemas.microsoft.com/office/drawing/2014/main" id="{152CDB24-8056-654C-8483-254270CD5DA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149" b="89968" l="5950" r="95800"/>
                    </a14:imgEffect>
                  </a14:imgLayer>
                </a14:imgProps>
              </a:ext>
            </a:extLst>
          </a:blip>
          <a:stretch>
            <a:fillRect/>
          </a:stretch>
        </p:blipFill>
        <p:spPr>
          <a:xfrm flipH="1">
            <a:off x="89690" y="3075469"/>
            <a:ext cx="970318" cy="544646"/>
          </a:xfrm>
          <a:prstGeom prst="rect">
            <a:avLst/>
          </a:prstGeom>
        </p:spPr>
      </p:pic>
      <p:pic>
        <p:nvPicPr>
          <p:cNvPr id="35" name="Picture 34">
            <a:extLst>
              <a:ext uri="{FF2B5EF4-FFF2-40B4-BE49-F238E27FC236}">
                <a16:creationId xmlns:a16="http://schemas.microsoft.com/office/drawing/2014/main" id="{41F8D52C-3C3F-B244-A8BB-249B505BDB9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149" b="89968" l="5950" r="95800"/>
                    </a14:imgEffect>
                  </a14:imgLayer>
                </a14:imgProps>
              </a:ext>
            </a:extLst>
          </a:blip>
          <a:stretch>
            <a:fillRect/>
          </a:stretch>
        </p:blipFill>
        <p:spPr>
          <a:xfrm flipH="1">
            <a:off x="115583" y="3655154"/>
            <a:ext cx="970318" cy="544646"/>
          </a:xfrm>
          <a:prstGeom prst="rect">
            <a:avLst/>
          </a:prstGeom>
        </p:spPr>
      </p:pic>
      <p:pic>
        <p:nvPicPr>
          <p:cNvPr id="36" name="Picture 35">
            <a:extLst>
              <a:ext uri="{FF2B5EF4-FFF2-40B4-BE49-F238E27FC236}">
                <a16:creationId xmlns:a16="http://schemas.microsoft.com/office/drawing/2014/main" id="{FF646325-88EC-2844-8E7F-8E14A9F9104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149" b="89968" l="5950" r="95800"/>
                    </a14:imgEffect>
                  </a14:imgLayer>
                </a14:imgProps>
              </a:ext>
            </a:extLst>
          </a:blip>
          <a:stretch>
            <a:fillRect/>
          </a:stretch>
        </p:blipFill>
        <p:spPr>
          <a:xfrm flipH="1">
            <a:off x="73529" y="4346251"/>
            <a:ext cx="970318" cy="544646"/>
          </a:xfrm>
          <a:prstGeom prst="rect">
            <a:avLst/>
          </a:prstGeom>
        </p:spPr>
      </p:pic>
      <p:cxnSp>
        <p:nvCxnSpPr>
          <p:cNvPr id="38" name="Straight Arrow Connector 37">
            <a:extLst>
              <a:ext uri="{FF2B5EF4-FFF2-40B4-BE49-F238E27FC236}">
                <a16:creationId xmlns:a16="http://schemas.microsoft.com/office/drawing/2014/main" id="{631C115A-320D-0D49-B6CE-F6C0304D53D2}"/>
              </a:ext>
            </a:extLst>
          </p:cNvPr>
          <p:cNvCxnSpPr>
            <a:cxnSpLocks/>
            <a:stCxn id="34" idx="1"/>
          </p:cNvCxnSpPr>
          <p:nvPr/>
        </p:nvCxnSpPr>
        <p:spPr bwMode="auto">
          <a:xfrm>
            <a:off x="1060008" y="3347792"/>
            <a:ext cx="660684" cy="0"/>
          </a:xfrm>
          <a:prstGeom prst="straightConnector1">
            <a:avLst/>
          </a:prstGeom>
          <a:solidFill>
            <a:srgbClr val="808080"/>
          </a:solidFill>
          <a:ln w="28575" cap="flat" cmpd="sng" algn="ctr">
            <a:solidFill>
              <a:schemeClr val="tx1"/>
            </a:solidFill>
            <a:prstDash val="sysDot"/>
            <a:round/>
            <a:headEnd type="none" w="med" len="med"/>
            <a:tailEnd type="triangle"/>
          </a:ln>
          <a:effectLst/>
        </p:spPr>
      </p:cxnSp>
      <p:cxnSp>
        <p:nvCxnSpPr>
          <p:cNvPr id="42" name="Straight Arrow Connector 41">
            <a:extLst>
              <a:ext uri="{FF2B5EF4-FFF2-40B4-BE49-F238E27FC236}">
                <a16:creationId xmlns:a16="http://schemas.microsoft.com/office/drawing/2014/main" id="{0ADE6940-1AC7-514D-83B1-3BA79296E1E1}"/>
              </a:ext>
            </a:extLst>
          </p:cNvPr>
          <p:cNvCxnSpPr>
            <a:cxnSpLocks/>
            <a:stCxn id="35" idx="1"/>
          </p:cNvCxnSpPr>
          <p:nvPr/>
        </p:nvCxnSpPr>
        <p:spPr bwMode="auto">
          <a:xfrm>
            <a:off x="1085901" y="3927477"/>
            <a:ext cx="707684" cy="0"/>
          </a:xfrm>
          <a:prstGeom prst="straightConnector1">
            <a:avLst/>
          </a:prstGeom>
          <a:solidFill>
            <a:srgbClr val="808080"/>
          </a:solidFill>
          <a:ln w="28575" cap="flat" cmpd="sng" algn="ctr">
            <a:solidFill>
              <a:schemeClr val="tx1"/>
            </a:solidFill>
            <a:prstDash val="sysDot"/>
            <a:round/>
            <a:headEnd type="none" w="med" len="med"/>
            <a:tailEnd type="triangle"/>
          </a:ln>
          <a:effectLst/>
        </p:spPr>
      </p:cxnSp>
      <p:cxnSp>
        <p:nvCxnSpPr>
          <p:cNvPr id="45" name="Straight Arrow Connector 44">
            <a:extLst>
              <a:ext uri="{FF2B5EF4-FFF2-40B4-BE49-F238E27FC236}">
                <a16:creationId xmlns:a16="http://schemas.microsoft.com/office/drawing/2014/main" id="{221D287D-D8E7-E249-9DA5-6C49911BF678}"/>
              </a:ext>
            </a:extLst>
          </p:cNvPr>
          <p:cNvCxnSpPr>
            <a:cxnSpLocks/>
            <a:stCxn id="36" idx="1"/>
          </p:cNvCxnSpPr>
          <p:nvPr/>
        </p:nvCxnSpPr>
        <p:spPr bwMode="auto">
          <a:xfrm>
            <a:off x="1043847" y="4618574"/>
            <a:ext cx="709715" cy="0"/>
          </a:xfrm>
          <a:prstGeom prst="straightConnector1">
            <a:avLst/>
          </a:prstGeom>
          <a:solidFill>
            <a:srgbClr val="808080"/>
          </a:solidFill>
          <a:ln w="28575" cap="flat" cmpd="sng" algn="ctr">
            <a:solidFill>
              <a:schemeClr val="tx1"/>
            </a:solidFill>
            <a:prstDash val="sysDot"/>
            <a:round/>
            <a:headEnd type="none" w="med" len="med"/>
            <a:tailEnd type="triangle"/>
          </a:ln>
          <a:effectLst/>
        </p:spPr>
      </p:cxnSp>
      <p:sp>
        <p:nvSpPr>
          <p:cNvPr id="48" name="Rectangle 47">
            <a:extLst>
              <a:ext uri="{FF2B5EF4-FFF2-40B4-BE49-F238E27FC236}">
                <a16:creationId xmlns:a16="http://schemas.microsoft.com/office/drawing/2014/main" id="{4A3876EE-B424-B748-80E4-AC1DC3357EE4}"/>
              </a:ext>
            </a:extLst>
          </p:cNvPr>
          <p:cNvSpPr/>
          <p:nvPr/>
        </p:nvSpPr>
        <p:spPr bwMode="auto">
          <a:xfrm>
            <a:off x="3193086" y="1537623"/>
            <a:ext cx="1104396" cy="713459"/>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DA==B ?</a:t>
            </a:r>
          </a:p>
        </p:txBody>
      </p:sp>
      <p:sp>
        <p:nvSpPr>
          <p:cNvPr id="49" name="Rectangle 48">
            <a:extLst>
              <a:ext uri="{FF2B5EF4-FFF2-40B4-BE49-F238E27FC236}">
                <a16:creationId xmlns:a16="http://schemas.microsoft.com/office/drawing/2014/main" id="{01CE5088-9411-354D-94DB-3712741FA02C}"/>
              </a:ext>
            </a:extLst>
          </p:cNvPr>
          <p:cNvSpPr/>
          <p:nvPr/>
        </p:nvSpPr>
        <p:spPr bwMode="auto">
          <a:xfrm>
            <a:off x="4471106" y="1537623"/>
            <a:ext cx="1104396" cy="713459"/>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Deliver</a:t>
            </a:r>
          </a:p>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Arial" pitchFamily="-65" charset="0"/>
              </a:rPr>
              <a:t>to B</a:t>
            </a:r>
            <a:endParaRPr kumimoji="0" lang="en-US" sz="2000" b="0" i="0" u="none" strike="noStrike" cap="none" normalizeH="0" baseline="0" dirty="0">
              <a:ln>
                <a:noFill/>
              </a:ln>
              <a:solidFill>
                <a:schemeClr val="tx1"/>
              </a:solidFill>
              <a:effectLst/>
              <a:latin typeface="Arial" pitchFamily="-65" charset="0"/>
            </a:endParaRPr>
          </a:p>
        </p:txBody>
      </p:sp>
      <p:sp>
        <p:nvSpPr>
          <p:cNvPr id="50" name="TextBox 49">
            <a:extLst>
              <a:ext uri="{FF2B5EF4-FFF2-40B4-BE49-F238E27FC236}">
                <a16:creationId xmlns:a16="http://schemas.microsoft.com/office/drawing/2014/main" id="{9443267E-0E5B-794B-B22D-9180FEFCE3A1}"/>
              </a:ext>
            </a:extLst>
          </p:cNvPr>
          <p:cNvSpPr txBox="1"/>
          <p:nvPr/>
        </p:nvSpPr>
        <p:spPr>
          <a:xfrm>
            <a:off x="3105198" y="1192032"/>
            <a:ext cx="925253" cy="400110"/>
          </a:xfrm>
          <a:prstGeom prst="rect">
            <a:avLst/>
          </a:prstGeom>
          <a:noFill/>
        </p:spPr>
        <p:txBody>
          <a:bodyPr wrap="none" rtlCol="0">
            <a:spAutoFit/>
          </a:bodyPr>
          <a:lstStyle/>
          <a:p>
            <a:r>
              <a:rPr lang="en-US" b="1" dirty="0"/>
              <a:t>Match</a:t>
            </a:r>
          </a:p>
        </p:txBody>
      </p:sp>
      <p:sp>
        <p:nvSpPr>
          <p:cNvPr id="51" name="TextBox 50">
            <a:extLst>
              <a:ext uri="{FF2B5EF4-FFF2-40B4-BE49-F238E27FC236}">
                <a16:creationId xmlns:a16="http://schemas.microsoft.com/office/drawing/2014/main" id="{3B27F23B-0F10-B247-A371-D21108759DC0}"/>
              </a:ext>
            </a:extLst>
          </p:cNvPr>
          <p:cNvSpPr txBox="1"/>
          <p:nvPr/>
        </p:nvSpPr>
        <p:spPr>
          <a:xfrm>
            <a:off x="4385370" y="1192032"/>
            <a:ext cx="982961" cy="400110"/>
          </a:xfrm>
          <a:prstGeom prst="rect">
            <a:avLst/>
          </a:prstGeom>
          <a:noFill/>
        </p:spPr>
        <p:txBody>
          <a:bodyPr wrap="none" rtlCol="0">
            <a:spAutoFit/>
          </a:bodyPr>
          <a:lstStyle/>
          <a:p>
            <a:r>
              <a:rPr lang="en-US" b="1" dirty="0"/>
              <a:t>Action</a:t>
            </a:r>
          </a:p>
        </p:txBody>
      </p:sp>
      <p:pic>
        <p:nvPicPr>
          <p:cNvPr id="52" name="Picture 51">
            <a:extLst>
              <a:ext uri="{FF2B5EF4-FFF2-40B4-BE49-F238E27FC236}">
                <a16:creationId xmlns:a16="http://schemas.microsoft.com/office/drawing/2014/main" id="{AF6DA76C-87A7-D24E-BF26-E858D794EE7C}"/>
              </a:ext>
            </a:extLst>
          </p:cNvPr>
          <p:cNvPicPr>
            <a:picLocks noChangeAspect="1"/>
          </p:cNvPicPr>
          <p:nvPr/>
        </p:nvPicPr>
        <p:blipFill>
          <a:blip r:embed="rId4"/>
          <a:stretch>
            <a:fillRect/>
          </a:stretch>
        </p:blipFill>
        <p:spPr>
          <a:xfrm>
            <a:off x="7738501" y="1371672"/>
            <a:ext cx="1320684" cy="932339"/>
          </a:xfrm>
          <a:prstGeom prst="rect">
            <a:avLst/>
          </a:prstGeom>
        </p:spPr>
      </p:pic>
      <p:grpSp>
        <p:nvGrpSpPr>
          <p:cNvPr id="5" name="Group 4">
            <a:extLst>
              <a:ext uri="{FF2B5EF4-FFF2-40B4-BE49-F238E27FC236}">
                <a16:creationId xmlns:a16="http://schemas.microsoft.com/office/drawing/2014/main" id="{7E52E4D1-8B5C-8544-9C25-CF2C271ECB0A}"/>
              </a:ext>
            </a:extLst>
          </p:cNvPr>
          <p:cNvGrpSpPr/>
          <p:nvPr/>
        </p:nvGrpSpPr>
        <p:grpSpPr>
          <a:xfrm>
            <a:off x="2076361" y="3486150"/>
            <a:ext cx="1442031" cy="276716"/>
            <a:chOff x="1091293" y="2164948"/>
            <a:chExt cx="1442031" cy="276716"/>
          </a:xfrm>
          <a:solidFill>
            <a:schemeClr val="bg1"/>
          </a:solidFill>
        </p:grpSpPr>
        <p:sp>
          <p:nvSpPr>
            <p:cNvPr id="6" name="Rectangle 5">
              <a:extLst>
                <a:ext uri="{FF2B5EF4-FFF2-40B4-BE49-F238E27FC236}">
                  <a16:creationId xmlns:a16="http://schemas.microsoft.com/office/drawing/2014/main" id="{9353978C-EBD0-524A-9457-53EF3EE2FAF7}"/>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7" name="Rectangle 6">
              <a:extLst>
                <a:ext uri="{FF2B5EF4-FFF2-40B4-BE49-F238E27FC236}">
                  <a16:creationId xmlns:a16="http://schemas.microsoft.com/office/drawing/2014/main" id="{127111B4-0028-A244-BF9E-326D872048E9}"/>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A</a:t>
              </a:r>
            </a:p>
          </p:txBody>
        </p:sp>
        <p:sp>
          <p:nvSpPr>
            <p:cNvPr id="8" name="Rectangle 7">
              <a:extLst>
                <a:ext uri="{FF2B5EF4-FFF2-40B4-BE49-F238E27FC236}">
                  <a16:creationId xmlns:a16="http://schemas.microsoft.com/office/drawing/2014/main" id="{0A79C4B6-FE09-194B-8036-E6DC074678D1}"/>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B</a:t>
              </a:r>
            </a:p>
          </p:txBody>
        </p:sp>
      </p:grpSp>
      <p:grpSp>
        <p:nvGrpSpPr>
          <p:cNvPr id="9" name="Group 8">
            <a:extLst>
              <a:ext uri="{FF2B5EF4-FFF2-40B4-BE49-F238E27FC236}">
                <a16:creationId xmlns:a16="http://schemas.microsoft.com/office/drawing/2014/main" id="{D7D50A5D-CA95-0C42-8704-1E68CDAB0E06}"/>
              </a:ext>
            </a:extLst>
          </p:cNvPr>
          <p:cNvGrpSpPr/>
          <p:nvPr/>
        </p:nvGrpSpPr>
        <p:grpSpPr>
          <a:xfrm>
            <a:off x="3546185" y="4095750"/>
            <a:ext cx="1442031" cy="276716"/>
            <a:chOff x="1091293" y="2164948"/>
            <a:chExt cx="1442031" cy="276716"/>
          </a:xfrm>
          <a:solidFill>
            <a:schemeClr val="bg1"/>
          </a:solidFill>
        </p:grpSpPr>
        <p:sp>
          <p:nvSpPr>
            <p:cNvPr id="10" name="Rectangle 9">
              <a:extLst>
                <a:ext uri="{FF2B5EF4-FFF2-40B4-BE49-F238E27FC236}">
                  <a16:creationId xmlns:a16="http://schemas.microsoft.com/office/drawing/2014/main" id="{6808B2FD-984E-CA46-8613-D9D541F53EF0}"/>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11" name="Rectangle 10">
              <a:extLst>
                <a:ext uri="{FF2B5EF4-FFF2-40B4-BE49-F238E27FC236}">
                  <a16:creationId xmlns:a16="http://schemas.microsoft.com/office/drawing/2014/main" id="{FC467412-E7A7-9B47-A302-7E443DEE300A}"/>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A</a:t>
              </a:r>
            </a:p>
          </p:txBody>
        </p:sp>
        <p:sp>
          <p:nvSpPr>
            <p:cNvPr id="12" name="Rectangle 11">
              <a:extLst>
                <a:ext uri="{FF2B5EF4-FFF2-40B4-BE49-F238E27FC236}">
                  <a16:creationId xmlns:a16="http://schemas.microsoft.com/office/drawing/2014/main" id="{342A585D-D838-EB4A-8EBF-61B153CF157F}"/>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C</a:t>
              </a:r>
            </a:p>
          </p:txBody>
        </p:sp>
      </p:grpSp>
      <p:grpSp>
        <p:nvGrpSpPr>
          <p:cNvPr id="13" name="Group 12">
            <a:extLst>
              <a:ext uri="{FF2B5EF4-FFF2-40B4-BE49-F238E27FC236}">
                <a16:creationId xmlns:a16="http://schemas.microsoft.com/office/drawing/2014/main" id="{65C38923-34F2-144E-B76D-E647561987EF}"/>
              </a:ext>
            </a:extLst>
          </p:cNvPr>
          <p:cNvGrpSpPr/>
          <p:nvPr/>
        </p:nvGrpSpPr>
        <p:grpSpPr>
          <a:xfrm>
            <a:off x="4556985" y="3347792"/>
            <a:ext cx="1442031" cy="276716"/>
            <a:chOff x="1091293" y="2164948"/>
            <a:chExt cx="1442031" cy="276716"/>
          </a:xfrm>
          <a:solidFill>
            <a:schemeClr val="bg1"/>
          </a:solidFill>
        </p:grpSpPr>
        <p:sp>
          <p:nvSpPr>
            <p:cNvPr id="14" name="Rectangle 13">
              <a:extLst>
                <a:ext uri="{FF2B5EF4-FFF2-40B4-BE49-F238E27FC236}">
                  <a16:creationId xmlns:a16="http://schemas.microsoft.com/office/drawing/2014/main" id="{34082286-E872-B949-809C-45D261968620}"/>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15" name="Rectangle 14">
              <a:extLst>
                <a:ext uri="{FF2B5EF4-FFF2-40B4-BE49-F238E27FC236}">
                  <a16:creationId xmlns:a16="http://schemas.microsoft.com/office/drawing/2014/main" id="{6CE06E3F-CAB4-5347-BC18-07CEDC1D88FB}"/>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X</a:t>
              </a:r>
            </a:p>
          </p:txBody>
        </p:sp>
        <p:sp>
          <p:nvSpPr>
            <p:cNvPr id="16" name="Rectangle 15">
              <a:extLst>
                <a:ext uri="{FF2B5EF4-FFF2-40B4-BE49-F238E27FC236}">
                  <a16:creationId xmlns:a16="http://schemas.microsoft.com/office/drawing/2014/main" id="{9F906B4D-27DA-B841-80C2-68C5E9F3FF32}"/>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B</a:t>
              </a:r>
            </a:p>
          </p:txBody>
        </p:sp>
      </p:grpSp>
      <p:grpSp>
        <p:nvGrpSpPr>
          <p:cNvPr id="17" name="Group 16">
            <a:extLst>
              <a:ext uri="{FF2B5EF4-FFF2-40B4-BE49-F238E27FC236}">
                <a16:creationId xmlns:a16="http://schemas.microsoft.com/office/drawing/2014/main" id="{BBC083D3-35AA-1C40-A795-DC78BF11831F}"/>
              </a:ext>
            </a:extLst>
          </p:cNvPr>
          <p:cNvGrpSpPr/>
          <p:nvPr/>
        </p:nvGrpSpPr>
        <p:grpSpPr>
          <a:xfrm>
            <a:off x="7168569" y="4372466"/>
            <a:ext cx="1442031" cy="276716"/>
            <a:chOff x="1091293" y="2164948"/>
            <a:chExt cx="1442031" cy="276716"/>
          </a:xfrm>
          <a:solidFill>
            <a:schemeClr val="bg1"/>
          </a:solidFill>
        </p:grpSpPr>
        <p:sp>
          <p:nvSpPr>
            <p:cNvPr id="18" name="Rectangle 17">
              <a:extLst>
                <a:ext uri="{FF2B5EF4-FFF2-40B4-BE49-F238E27FC236}">
                  <a16:creationId xmlns:a16="http://schemas.microsoft.com/office/drawing/2014/main" id="{9CEF3611-CC9B-FB46-A97E-A761B379BE8B}"/>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19" name="Rectangle 18">
              <a:extLst>
                <a:ext uri="{FF2B5EF4-FFF2-40B4-BE49-F238E27FC236}">
                  <a16:creationId xmlns:a16="http://schemas.microsoft.com/office/drawing/2014/main" id="{4B8EDC73-B170-4143-8989-43162DACF545}"/>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X</a:t>
              </a:r>
            </a:p>
          </p:txBody>
        </p:sp>
        <p:sp>
          <p:nvSpPr>
            <p:cNvPr id="20" name="Rectangle 19">
              <a:extLst>
                <a:ext uri="{FF2B5EF4-FFF2-40B4-BE49-F238E27FC236}">
                  <a16:creationId xmlns:a16="http://schemas.microsoft.com/office/drawing/2014/main" id="{2DDD925A-7AC0-5040-A504-9090E9275544}"/>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C</a:t>
              </a:r>
            </a:p>
          </p:txBody>
        </p:sp>
      </p:grpSp>
      <p:grpSp>
        <p:nvGrpSpPr>
          <p:cNvPr id="21" name="Group 20">
            <a:extLst>
              <a:ext uri="{FF2B5EF4-FFF2-40B4-BE49-F238E27FC236}">
                <a16:creationId xmlns:a16="http://schemas.microsoft.com/office/drawing/2014/main" id="{B9600F2D-EA93-0D42-BB43-F93327E9E8C2}"/>
              </a:ext>
            </a:extLst>
          </p:cNvPr>
          <p:cNvGrpSpPr/>
          <p:nvPr/>
        </p:nvGrpSpPr>
        <p:grpSpPr>
          <a:xfrm>
            <a:off x="6549925" y="3655154"/>
            <a:ext cx="1442031" cy="276716"/>
            <a:chOff x="1091293" y="2164948"/>
            <a:chExt cx="1442031" cy="276716"/>
          </a:xfrm>
          <a:solidFill>
            <a:schemeClr val="bg1"/>
          </a:solidFill>
        </p:grpSpPr>
        <p:sp>
          <p:nvSpPr>
            <p:cNvPr id="22" name="Rectangle 21">
              <a:extLst>
                <a:ext uri="{FF2B5EF4-FFF2-40B4-BE49-F238E27FC236}">
                  <a16:creationId xmlns:a16="http://schemas.microsoft.com/office/drawing/2014/main" id="{2509E562-A80A-B444-AD2C-349A65A07C20}"/>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23" name="Rectangle 22">
              <a:extLst>
                <a:ext uri="{FF2B5EF4-FFF2-40B4-BE49-F238E27FC236}">
                  <a16:creationId xmlns:a16="http://schemas.microsoft.com/office/drawing/2014/main" id="{5B0CFAE5-927E-CC4F-AF54-4769D70A8011}"/>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Y</a:t>
              </a:r>
            </a:p>
          </p:txBody>
        </p:sp>
        <p:sp>
          <p:nvSpPr>
            <p:cNvPr id="24" name="Rectangle 23">
              <a:extLst>
                <a:ext uri="{FF2B5EF4-FFF2-40B4-BE49-F238E27FC236}">
                  <a16:creationId xmlns:a16="http://schemas.microsoft.com/office/drawing/2014/main" id="{FF3EB4DD-F106-8046-A72F-04C99A8FF20B}"/>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B</a:t>
              </a:r>
            </a:p>
          </p:txBody>
        </p:sp>
      </p:grpSp>
      <p:grpSp>
        <p:nvGrpSpPr>
          <p:cNvPr id="25" name="Group 24">
            <a:extLst>
              <a:ext uri="{FF2B5EF4-FFF2-40B4-BE49-F238E27FC236}">
                <a16:creationId xmlns:a16="http://schemas.microsoft.com/office/drawing/2014/main" id="{14EF9884-E0AC-0A45-96D7-EFA088A52441}"/>
              </a:ext>
            </a:extLst>
          </p:cNvPr>
          <p:cNvGrpSpPr/>
          <p:nvPr/>
        </p:nvGrpSpPr>
        <p:grpSpPr>
          <a:xfrm>
            <a:off x="5313363" y="4286365"/>
            <a:ext cx="1442031" cy="276716"/>
            <a:chOff x="1091293" y="2164948"/>
            <a:chExt cx="1442031" cy="276716"/>
          </a:xfrm>
          <a:solidFill>
            <a:schemeClr val="bg1"/>
          </a:solidFill>
        </p:grpSpPr>
        <p:sp>
          <p:nvSpPr>
            <p:cNvPr id="26" name="Rectangle 25">
              <a:extLst>
                <a:ext uri="{FF2B5EF4-FFF2-40B4-BE49-F238E27FC236}">
                  <a16:creationId xmlns:a16="http://schemas.microsoft.com/office/drawing/2014/main" id="{39FC2ACB-9303-C344-AD35-7F3BDE7B29EA}"/>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27" name="Rectangle 26">
              <a:extLst>
                <a:ext uri="{FF2B5EF4-FFF2-40B4-BE49-F238E27FC236}">
                  <a16:creationId xmlns:a16="http://schemas.microsoft.com/office/drawing/2014/main" id="{F04B8B02-70EC-0F45-A991-51F3656DF26C}"/>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A</a:t>
              </a:r>
            </a:p>
          </p:txBody>
        </p:sp>
        <p:sp>
          <p:nvSpPr>
            <p:cNvPr id="28" name="Rectangle 27">
              <a:extLst>
                <a:ext uri="{FF2B5EF4-FFF2-40B4-BE49-F238E27FC236}">
                  <a16:creationId xmlns:a16="http://schemas.microsoft.com/office/drawing/2014/main" id="{B492B609-4B4C-A341-9E13-C542CAA09455}"/>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B</a:t>
              </a:r>
            </a:p>
          </p:txBody>
        </p:sp>
      </p:grpSp>
      <p:grpSp>
        <p:nvGrpSpPr>
          <p:cNvPr id="29" name="Group 28">
            <a:extLst>
              <a:ext uri="{FF2B5EF4-FFF2-40B4-BE49-F238E27FC236}">
                <a16:creationId xmlns:a16="http://schemas.microsoft.com/office/drawing/2014/main" id="{9C7444A2-2114-974C-A809-6CB6D63DFCCD}"/>
              </a:ext>
            </a:extLst>
          </p:cNvPr>
          <p:cNvGrpSpPr/>
          <p:nvPr/>
        </p:nvGrpSpPr>
        <p:grpSpPr>
          <a:xfrm>
            <a:off x="2596569" y="4574002"/>
            <a:ext cx="1442031" cy="276716"/>
            <a:chOff x="1091293" y="2164948"/>
            <a:chExt cx="1442031" cy="276716"/>
          </a:xfrm>
          <a:solidFill>
            <a:schemeClr val="bg1"/>
          </a:solidFill>
        </p:grpSpPr>
        <p:sp>
          <p:nvSpPr>
            <p:cNvPr id="30" name="Rectangle 29">
              <a:extLst>
                <a:ext uri="{FF2B5EF4-FFF2-40B4-BE49-F238E27FC236}">
                  <a16:creationId xmlns:a16="http://schemas.microsoft.com/office/drawing/2014/main" id="{9CBC98BC-2319-2148-99A9-77B402A705E1}"/>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31" name="Rectangle 30">
              <a:extLst>
                <a:ext uri="{FF2B5EF4-FFF2-40B4-BE49-F238E27FC236}">
                  <a16:creationId xmlns:a16="http://schemas.microsoft.com/office/drawing/2014/main" id="{E84BF90E-E500-B848-886C-05D005712C2B}"/>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A</a:t>
              </a:r>
            </a:p>
          </p:txBody>
        </p:sp>
        <p:sp>
          <p:nvSpPr>
            <p:cNvPr id="32" name="Rectangle 31">
              <a:extLst>
                <a:ext uri="{FF2B5EF4-FFF2-40B4-BE49-F238E27FC236}">
                  <a16:creationId xmlns:a16="http://schemas.microsoft.com/office/drawing/2014/main" id="{48A4E4DD-B7BA-4145-ADDD-9FFC5469E3C3}"/>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X</a:t>
              </a:r>
            </a:p>
          </p:txBody>
        </p:sp>
      </p:grpSp>
      <p:sp>
        <p:nvSpPr>
          <p:cNvPr id="53" name="TextBox 52">
            <a:extLst>
              <a:ext uri="{FF2B5EF4-FFF2-40B4-BE49-F238E27FC236}">
                <a16:creationId xmlns:a16="http://schemas.microsoft.com/office/drawing/2014/main" id="{28255594-42C5-A447-80D5-55F3546D9C03}"/>
              </a:ext>
            </a:extLst>
          </p:cNvPr>
          <p:cNvSpPr txBox="1"/>
          <p:nvPr/>
        </p:nvSpPr>
        <p:spPr>
          <a:xfrm>
            <a:off x="8110330" y="889764"/>
            <a:ext cx="423514" cy="523220"/>
          </a:xfrm>
          <a:prstGeom prst="rect">
            <a:avLst/>
          </a:prstGeom>
          <a:noFill/>
        </p:spPr>
        <p:txBody>
          <a:bodyPr wrap="none" rtlCol="0">
            <a:spAutoFit/>
          </a:bodyPr>
          <a:lstStyle/>
          <a:p>
            <a:r>
              <a:rPr lang="en-US" sz="2800" dirty="0"/>
              <a:t>B</a:t>
            </a:r>
          </a:p>
        </p:txBody>
      </p:sp>
    </p:spTree>
    <p:extLst>
      <p:ext uri="{BB962C8B-B14F-4D97-AF65-F5344CB8AC3E}">
        <p14:creationId xmlns:p14="http://schemas.microsoft.com/office/powerpoint/2010/main" val="207872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1094 -0.00093 L 0.4941 -0.3034 " pathEditMode="relative" rAng="0" ptsTypes="AA">
                                      <p:cBhvr>
                                        <p:cTn id="6" dur="1000" fill="hold"/>
                                        <p:tgtEl>
                                          <p:spTgt spid="5"/>
                                        </p:tgtEl>
                                        <p:attrNameLst>
                                          <p:attrName>ppt_x</p:attrName>
                                          <p:attrName>ppt_y</p:attrName>
                                        </p:attrNameLst>
                                      </p:cBhvr>
                                      <p:rCtr x="24149" y="-15123"/>
                                    </p:animMotion>
                                  </p:childTnLst>
                                </p:cTn>
                              </p:par>
                              <p:par>
                                <p:cTn id="7" presetID="0" presetClass="path" presetSubtype="0" accel="50000" decel="50000" fill="hold" nodeType="withEffect">
                                  <p:stCondLst>
                                    <p:cond delay="0"/>
                                  </p:stCondLst>
                                  <p:childTnLst>
                                    <p:animMotion origin="layout" path="M 0.00052 -0.00216 L 0.23333 -0.41111 " pathEditMode="relative" rAng="0" ptsTypes="AA">
                                      <p:cBhvr>
                                        <p:cTn id="8" dur="1000" fill="hold"/>
                                        <p:tgtEl>
                                          <p:spTgt spid="13"/>
                                        </p:tgtEl>
                                        <p:attrNameLst>
                                          <p:attrName>ppt_x</p:attrName>
                                          <p:attrName>ppt_y</p:attrName>
                                        </p:attrNameLst>
                                      </p:cBhvr>
                                      <p:rCtr x="11632" y="-20463"/>
                                    </p:animMotion>
                                  </p:childTnLst>
                                </p:cTn>
                              </p:par>
                              <p:par>
                                <p:cTn id="9" presetID="0" presetClass="path" presetSubtype="0" accel="50000" decel="50000" fill="hold" nodeType="withEffect">
                                  <p:stCondLst>
                                    <p:cond delay="0"/>
                                  </p:stCondLst>
                                  <p:childTnLst>
                                    <p:animMotion origin="layout" path="M -0.00347 -0.00679 L 0.00642 -0.3963 " pathEditMode="relative" rAng="0" ptsTypes="AA">
                                      <p:cBhvr>
                                        <p:cTn id="10" dur="1000" fill="hold"/>
                                        <p:tgtEl>
                                          <p:spTgt spid="21"/>
                                        </p:tgtEl>
                                        <p:attrNameLst>
                                          <p:attrName>ppt_x</p:attrName>
                                          <p:attrName>ppt_y</p:attrName>
                                        </p:attrNameLst>
                                      </p:cBhvr>
                                      <p:rCtr x="486" y="-19475"/>
                                    </p:animMotion>
                                  </p:childTnLst>
                                </p:cTn>
                              </p:par>
                              <p:par>
                                <p:cTn id="11" presetID="0" presetClass="path" presetSubtype="0" accel="50000" decel="50000" fill="hold" nodeType="withEffect">
                                  <p:stCondLst>
                                    <p:cond delay="0"/>
                                  </p:stCondLst>
                                  <p:childTnLst>
                                    <p:animMotion origin="layout" path="M -0.00382 0.01666 L 0.13593 -0.39198 " pathEditMode="relative" rAng="0" ptsTypes="AA">
                                      <p:cBhvr>
                                        <p:cTn id="12" dur="1000" fill="hold"/>
                                        <p:tgtEl>
                                          <p:spTgt spid="25"/>
                                        </p:tgtEl>
                                        <p:attrNameLst>
                                          <p:attrName>ppt_x</p:attrName>
                                          <p:attrName>ppt_y</p:attrName>
                                        </p:attrNameLst>
                                      </p:cBhvr>
                                      <p:rCtr x="6979" y="-2043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3529F-9AB8-144E-82D8-85A8EBD6E16D}"/>
              </a:ext>
            </a:extLst>
          </p:cNvPr>
          <p:cNvSpPr>
            <a:spLocks noGrp="1"/>
          </p:cNvSpPr>
          <p:nvPr>
            <p:ph type="title"/>
          </p:nvPr>
        </p:nvSpPr>
        <p:spPr/>
        <p:txBody>
          <a:bodyPr/>
          <a:lstStyle/>
          <a:p>
            <a:r>
              <a:rPr lang="en-US" dirty="0"/>
              <a:t>Firewall Abstraction</a:t>
            </a:r>
          </a:p>
        </p:txBody>
      </p:sp>
      <p:sp>
        <p:nvSpPr>
          <p:cNvPr id="4" name="Slide Number Placeholder 3">
            <a:extLst>
              <a:ext uri="{FF2B5EF4-FFF2-40B4-BE49-F238E27FC236}">
                <a16:creationId xmlns:a16="http://schemas.microsoft.com/office/drawing/2014/main" id="{D2C53502-607B-6D47-9DEC-BE357A890345}"/>
              </a:ext>
            </a:extLst>
          </p:cNvPr>
          <p:cNvSpPr>
            <a:spLocks noGrp="1"/>
          </p:cNvSpPr>
          <p:nvPr>
            <p:ph type="sldNum" sz="quarter" idx="10"/>
          </p:nvPr>
        </p:nvSpPr>
        <p:spPr/>
        <p:txBody>
          <a:bodyPr/>
          <a:lstStyle/>
          <a:p>
            <a:fld id="{5328B5F4-9676-1D47-98AA-AF6FFDAECEFB}" type="slidenum">
              <a:rPr lang="en-US" altLang="en-US" smtClean="0"/>
              <a:pPr/>
              <a:t>8</a:t>
            </a:fld>
            <a:endParaRPr lang="en-US" altLang="en-US"/>
          </a:p>
        </p:txBody>
      </p:sp>
      <p:sp>
        <p:nvSpPr>
          <p:cNvPr id="33" name="Cloud 32">
            <a:extLst>
              <a:ext uri="{FF2B5EF4-FFF2-40B4-BE49-F238E27FC236}">
                <a16:creationId xmlns:a16="http://schemas.microsoft.com/office/drawing/2014/main" id="{7A29C17E-DCF3-5249-87DE-C9B3BBFB2B8B}"/>
              </a:ext>
            </a:extLst>
          </p:cNvPr>
          <p:cNvSpPr/>
          <p:nvPr/>
        </p:nvSpPr>
        <p:spPr bwMode="auto">
          <a:xfrm>
            <a:off x="457200" y="2408295"/>
            <a:ext cx="8305800" cy="533400"/>
          </a:xfrm>
          <a:prstGeom prst="cloud">
            <a:avLst/>
          </a:prstGeom>
          <a:solidFill>
            <a:schemeClr val="accent6">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Abstraction</a:t>
            </a:r>
          </a:p>
        </p:txBody>
      </p:sp>
      <p:pic>
        <p:nvPicPr>
          <p:cNvPr id="34" name="Picture 33">
            <a:extLst>
              <a:ext uri="{FF2B5EF4-FFF2-40B4-BE49-F238E27FC236}">
                <a16:creationId xmlns:a16="http://schemas.microsoft.com/office/drawing/2014/main" id="{152CDB24-8056-654C-8483-254270CD5DA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149" b="89968" l="5950" r="95800"/>
                    </a14:imgEffect>
                  </a14:imgLayer>
                </a14:imgProps>
              </a:ext>
            </a:extLst>
          </a:blip>
          <a:stretch>
            <a:fillRect/>
          </a:stretch>
        </p:blipFill>
        <p:spPr>
          <a:xfrm flipH="1">
            <a:off x="162583" y="3067438"/>
            <a:ext cx="970318" cy="544646"/>
          </a:xfrm>
          <a:prstGeom prst="rect">
            <a:avLst/>
          </a:prstGeom>
        </p:spPr>
      </p:pic>
      <p:pic>
        <p:nvPicPr>
          <p:cNvPr id="35" name="Picture 34">
            <a:extLst>
              <a:ext uri="{FF2B5EF4-FFF2-40B4-BE49-F238E27FC236}">
                <a16:creationId xmlns:a16="http://schemas.microsoft.com/office/drawing/2014/main" id="{41F8D52C-3C3F-B244-A8BB-249B505BDB9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149" b="89968" l="5950" r="95800"/>
                    </a14:imgEffect>
                  </a14:imgLayer>
                </a14:imgProps>
              </a:ext>
            </a:extLst>
          </a:blip>
          <a:stretch>
            <a:fillRect/>
          </a:stretch>
        </p:blipFill>
        <p:spPr>
          <a:xfrm flipH="1">
            <a:off x="115583" y="3655154"/>
            <a:ext cx="970318" cy="544646"/>
          </a:xfrm>
          <a:prstGeom prst="rect">
            <a:avLst/>
          </a:prstGeom>
        </p:spPr>
      </p:pic>
      <p:pic>
        <p:nvPicPr>
          <p:cNvPr id="36" name="Picture 35">
            <a:extLst>
              <a:ext uri="{FF2B5EF4-FFF2-40B4-BE49-F238E27FC236}">
                <a16:creationId xmlns:a16="http://schemas.microsoft.com/office/drawing/2014/main" id="{FF646325-88EC-2844-8E7F-8E14A9F9104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149" b="89968" l="5950" r="95800"/>
                    </a14:imgEffect>
                  </a14:imgLayer>
                </a14:imgProps>
              </a:ext>
            </a:extLst>
          </a:blip>
          <a:stretch>
            <a:fillRect/>
          </a:stretch>
        </p:blipFill>
        <p:spPr>
          <a:xfrm flipH="1">
            <a:off x="73529" y="4346251"/>
            <a:ext cx="970318" cy="544646"/>
          </a:xfrm>
          <a:prstGeom prst="rect">
            <a:avLst/>
          </a:prstGeom>
        </p:spPr>
      </p:pic>
      <p:cxnSp>
        <p:nvCxnSpPr>
          <p:cNvPr id="38" name="Straight Arrow Connector 37">
            <a:extLst>
              <a:ext uri="{FF2B5EF4-FFF2-40B4-BE49-F238E27FC236}">
                <a16:creationId xmlns:a16="http://schemas.microsoft.com/office/drawing/2014/main" id="{631C115A-320D-0D49-B6CE-F6C0304D53D2}"/>
              </a:ext>
            </a:extLst>
          </p:cNvPr>
          <p:cNvCxnSpPr>
            <a:cxnSpLocks/>
            <a:stCxn id="34" idx="1"/>
          </p:cNvCxnSpPr>
          <p:nvPr/>
        </p:nvCxnSpPr>
        <p:spPr bwMode="auto">
          <a:xfrm>
            <a:off x="1132901" y="3339761"/>
            <a:ext cx="660684" cy="0"/>
          </a:xfrm>
          <a:prstGeom prst="straightConnector1">
            <a:avLst/>
          </a:prstGeom>
          <a:solidFill>
            <a:srgbClr val="808080"/>
          </a:solidFill>
          <a:ln w="28575" cap="flat" cmpd="sng" algn="ctr">
            <a:solidFill>
              <a:schemeClr val="tx1"/>
            </a:solidFill>
            <a:prstDash val="sysDot"/>
            <a:round/>
            <a:headEnd type="none" w="med" len="med"/>
            <a:tailEnd type="triangle"/>
          </a:ln>
          <a:effectLst/>
        </p:spPr>
      </p:cxnSp>
      <p:cxnSp>
        <p:nvCxnSpPr>
          <p:cNvPr id="42" name="Straight Arrow Connector 41">
            <a:extLst>
              <a:ext uri="{FF2B5EF4-FFF2-40B4-BE49-F238E27FC236}">
                <a16:creationId xmlns:a16="http://schemas.microsoft.com/office/drawing/2014/main" id="{0ADE6940-1AC7-514D-83B1-3BA79296E1E1}"/>
              </a:ext>
            </a:extLst>
          </p:cNvPr>
          <p:cNvCxnSpPr>
            <a:cxnSpLocks/>
            <a:stCxn id="35" idx="1"/>
          </p:cNvCxnSpPr>
          <p:nvPr/>
        </p:nvCxnSpPr>
        <p:spPr bwMode="auto">
          <a:xfrm>
            <a:off x="1085901" y="3927477"/>
            <a:ext cx="707684" cy="0"/>
          </a:xfrm>
          <a:prstGeom prst="straightConnector1">
            <a:avLst/>
          </a:prstGeom>
          <a:solidFill>
            <a:srgbClr val="808080"/>
          </a:solidFill>
          <a:ln w="28575" cap="flat" cmpd="sng" algn="ctr">
            <a:solidFill>
              <a:schemeClr val="tx1"/>
            </a:solidFill>
            <a:prstDash val="sysDot"/>
            <a:round/>
            <a:headEnd type="none" w="med" len="med"/>
            <a:tailEnd type="triangle"/>
          </a:ln>
          <a:effectLst/>
        </p:spPr>
      </p:cxnSp>
      <p:cxnSp>
        <p:nvCxnSpPr>
          <p:cNvPr id="45" name="Straight Arrow Connector 44">
            <a:extLst>
              <a:ext uri="{FF2B5EF4-FFF2-40B4-BE49-F238E27FC236}">
                <a16:creationId xmlns:a16="http://schemas.microsoft.com/office/drawing/2014/main" id="{221D287D-D8E7-E249-9DA5-6C49911BF678}"/>
              </a:ext>
            </a:extLst>
          </p:cNvPr>
          <p:cNvCxnSpPr>
            <a:cxnSpLocks/>
            <a:stCxn id="36" idx="1"/>
          </p:cNvCxnSpPr>
          <p:nvPr/>
        </p:nvCxnSpPr>
        <p:spPr bwMode="auto">
          <a:xfrm>
            <a:off x="1043847" y="4618574"/>
            <a:ext cx="709715" cy="0"/>
          </a:xfrm>
          <a:prstGeom prst="straightConnector1">
            <a:avLst/>
          </a:prstGeom>
          <a:solidFill>
            <a:srgbClr val="808080"/>
          </a:solidFill>
          <a:ln w="28575" cap="flat" cmpd="sng" algn="ctr">
            <a:solidFill>
              <a:schemeClr val="tx1"/>
            </a:solidFill>
            <a:prstDash val="sysDot"/>
            <a:round/>
            <a:headEnd type="none" w="med" len="med"/>
            <a:tailEnd type="triangle"/>
          </a:ln>
          <a:effectLst/>
        </p:spPr>
      </p:cxnSp>
      <p:sp>
        <p:nvSpPr>
          <p:cNvPr id="48" name="Rectangle 47">
            <a:extLst>
              <a:ext uri="{FF2B5EF4-FFF2-40B4-BE49-F238E27FC236}">
                <a16:creationId xmlns:a16="http://schemas.microsoft.com/office/drawing/2014/main" id="{4A3876EE-B424-B748-80E4-AC1DC3357EE4}"/>
              </a:ext>
            </a:extLst>
          </p:cNvPr>
          <p:cNvSpPr/>
          <p:nvPr/>
        </p:nvSpPr>
        <p:spPr bwMode="auto">
          <a:xfrm>
            <a:off x="3193086" y="1537623"/>
            <a:ext cx="1104396" cy="713459"/>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Arial" pitchFamily="-65" charset="0"/>
              </a:rPr>
              <a:t>S</a:t>
            </a:r>
            <a:r>
              <a:rPr kumimoji="0" lang="en-US" sz="2000" b="0" i="0" u="none" strike="noStrike" cap="none" normalizeH="0" baseline="0" dirty="0">
                <a:ln>
                  <a:noFill/>
                </a:ln>
                <a:solidFill>
                  <a:schemeClr val="tx1"/>
                </a:solidFill>
                <a:effectLst/>
                <a:latin typeface="Arial" pitchFamily="-65" charset="0"/>
              </a:rPr>
              <a:t>A==X ?</a:t>
            </a:r>
          </a:p>
        </p:txBody>
      </p:sp>
      <p:sp>
        <p:nvSpPr>
          <p:cNvPr id="49" name="Rectangle 48">
            <a:extLst>
              <a:ext uri="{FF2B5EF4-FFF2-40B4-BE49-F238E27FC236}">
                <a16:creationId xmlns:a16="http://schemas.microsoft.com/office/drawing/2014/main" id="{01CE5088-9411-354D-94DB-3712741FA02C}"/>
              </a:ext>
            </a:extLst>
          </p:cNvPr>
          <p:cNvSpPr/>
          <p:nvPr/>
        </p:nvSpPr>
        <p:spPr bwMode="auto">
          <a:xfrm>
            <a:off x="4471106" y="1537623"/>
            <a:ext cx="1104396" cy="713459"/>
          </a:xfrm>
          <a:prstGeom prst="rect">
            <a:avLst/>
          </a:prstGeom>
          <a:solidFill>
            <a:schemeClr val="accent1">
              <a:lumMod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itchFamily="-65" charset="0"/>
              </a:rPr>
              <a:t>Drop</a:t>
            </a:r>
          </a:p>
        </p:txBody>
      </p:sp>
      <p:sp>
        <p:nvSpPr>
          <p:cNvPr id="50" name="TextBox 49">
            <a:extLst>
              <a:ext uri="{FF2B5EF4-FFF2-40B4-BE49-F238E27FC236}">
                <a16:creationId xmlns:a16="http://schemas.microsoft.com/office/drawing/2014/main" id="{9443267E-0E5B-794B-B22D-9180FEFCE3A1}"/>
              </a:ext>
            </a:extLst>
          </p:cNvPr>
          <p:cNvSpPr txBox="1"/>
          <p:nvPr/>
        </p:nvSpPr>
        <p:spPr>
          <a:xfrm>
            <a:off x="3105198" y="1192032"/>
            <a:ext cx="925253" cy="400110"/>
          </a:xfrm>
          <a:prstGeom prst="rect">
            <a:avLst/>
          </a:prstGeom>
          <a:noFill/>
        </p:spPr>
        <p:txBody>
          <a:bodyPr wrap="none" rtlCol="0">
            <a:spAutoFit/>
          </a:bodyPr>
          <a:lstStyle/>
          <a:p>
            <a:r>
              <a:rPr lang="en-US" b="1" dirty="0"/>
              <a:t>Match</a:t>
            </a:r>
          </a:p>
        </p:txBody>
      </p:sp>
      <p:sp>
        <p:nvSpPr>
          <p:cNvPr id="51" name="TextBox 50">
            <a:extLst>
              <a:ext uri="{FF2B5EF4-FFF2-40B4-BE49-F238E27FC236}">
                <a16:creationId xmlns:a16="http://schemas.microsoft.com/office/drawing/2014/main" id="{3B27F23B-0F10-B247-A371-D21108759DC0}"/>
              </a:ext>
            </a:extLst>
          </p:cNvPr>
          <p:cNvSpPr txBox="1"/>
          <p:nvPr/>
        </p:nvSpPr>
        <p:spPr>
          <a:xfrm>
            <a:off x="4385370" y="1192032"/>
            <a:ext cx="982961" cy="400110"/>
          </a:xfrm>
          <a:prstGeom prst="rect">
            <a:avLst/>
          </a:prstGeom>
          <a:noFill/>
        </p:spPr>
        <p:txBody>
          <a:bodyPr wrap="none" rtlCol="0">
            <a:spAutoFit/>
          </a:bodyPr>
          <a:lstStyle/>
          <a:p>
            <a:r>
              <a:rPr lang="en-US" b="1" dirty="0"/>
              <a:t>Action</a:t>
            </a:r>
          </a:p>
        </p:txBody>
      </p:sp>
      <p:pic>
        <p:nvPicPr>
          <p:cNvPr id="52" name="Picture 51">
            <a:extLst>
              <a:ext uri="{FF2B5EF4-FFF2-40B4-BE49-F238E27FC236}">
                <a16:creationId xmlns:a16="http://schemas.microsoft.com/office/drawing/2014/main" id="{AF6DA76C-87A7-D24E-BF26-E858D794EE7C}"/>
              </a:ext>
            </a:extLst>
          </p:cNvPr>
          <p:cNvPicPr>
            <a:picLocks noChangeAspect="1"/>
          </p:cNvPicPr>
          <p:nvPr/>
        </p:nvPicPr>
        <p:blipFill>
          <a:blip r:embed="rId4"/>
          <a:stretch>
            <a:fillRect/>
          </a:stretch>
        </p:blipFill>
        <p:spPr>
          <a:xfrm>
            <a:off x="7738501" y="1371672"/>
            <a:ext cx="1320684" cy="932339"/>
          </a:xfrm>
          <a:prstGeom prst="rect">
            <a:avLst/>
          </a:prstGeom>
        </p:spPr>
      </p:pic>
      <p:grpSp>
        <p:nvGrpSpPr>
          <p:cNvPr id="5" name="Group 4">
            <a:extLst>
              <a:ext uri="{FF2B5EF4-FFF2-40B4-BE49-F238E27FC236}">
                <a16:creationId xmlns:a16="http://schemas.microsoft.com/office/drawing/2014/main" id="{7E52E4D1-8B5C-8544-9C25-CF2C271ECB0A}"/>
              </a:ext>
            </a:extLst>
          </p:cNvPr>
          <p:cNvGrpSpPr/>
          <p:nvPr/>
        </p:nvGrpSpPr>
        <p:grpSpPr>
          <a:xfrm>
            <a:off x="2076361" y="3486150"/>
            <a:ext cx="1442031" cy="276716"/>
            <a:chOff x="1091293" y="2164948"/>
            <a:chExt cx="1442031" cy="276716"/>
          </a:xfrm>
          <a:solidFill>
            <a:schemeClr val="bg1"/>
          </a:solidFill>
        </p:grpSpPr>
        <p:sp>
          <p:nvSpPr>
            <p:cNvPr id="6" name="Rectangle 5">
              <a:extLst>
                <a:ext uri="{FF2B5EF4-FFF2-40B4-BE49-F238E27FC236}">
                  <a16:creationId xmlns:a16="http://schemas.microsoft.com/office/drawing/2014/main" id="{9353978C-EBD0-524A-9457-53EF3EE2FAF7}"/>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7" name="Rectangle 6">
              <a:extLst>
                <a:ext uri="{FF2B5EF4-FFF2-40B4-BE49-F238E27FC236}">
                  <a16:creationId xmlns:a16="http://schemas.microsoft.com/office/drawing/2014/main" id="{127111B4-0028-A244-BF9E-326D872048E9}"/>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A</a:t>
              </a:r>
            </a:p>
          </p:txBody>
        </p:sp>
        <p:sp>
          <p:nvSpPr>
            <p:cNvPr id="8" name="Rectangle 7">
              <a:extLst>
                <a:ext uri="{FF2B5EF4-FFF2-40B4-BE49-F238E27FC236}">
                  <a16:creationId xmlns:a16="http://schemas.microsoft.com/office/drawing/2014/main" id="{0A79C4B6-FE09-194B-8036-E6DC074678D1}"/>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B</a:t>
              </a:r>
            </a:p>
          </p:txBody>
        </p:sp>
      </p:grpSp>
      <p:grpSp>
        <p:nvGrpSpPr>
          <p:cNvPr id="9" name="Group 8">
            <a:extLst>
              <a:ext uri="{FF2B5EF4-FFF2-40B4-BE49-F238E27FC236}">
                <a16:creationId xmlns:a16="http://schemas.microsoft.com/office/drawing/2014/main" id="{D7D50A5D-CA95-0C42-8704-1E68CDAB0E06}"/>
              </a:ext>
            </a:extLst>
          </p:cNvPr>
          <p:cNvGrpSpPr/>
          <p:nvPr/>
        </p:nvGrpSpPr>
        <p:grpSpPr>
          <a:xfrm>
            <a:off x="3546185" y="4095750"/>
            <a:ext cx="1442031" cy="276716"/>
            <a:chOff x="1091293" y="2164948"/>
            <a:chExt cx="1442031" cy="276716"/>
          </a:xfrm>
          <a:solidFill>
            <a:schemeClr val="bg1"/>
          </a:solidFill>
        </p:grpSpPr>
        <p:sp>
          <p:nvSpPr>
            <p:cNvPr id="10" name="Rectangle 9">
              <a:extLst>
                <a:ext uri="{FF2B5EF4-FFF2-40B4-BE49-F238E27FC236}">
                  <a16:creationId xmlns:a16="http://schemas.microsoft.com/office/drawing/2014/main" id="{6808B2FD-984E-CA46-8613-D9D541F53EF0}"/>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11" name="Rectangle 10">
              <a:extLst>
                <a:ext uri="{FF2B5EF4-FFF2-40B4-BE49-F238E27FC236}">
                  <a16:creationId xmlns:a16="http://schemas.microsoft.com/office/drawing/2014/main" id="{FC467412-E7A7-9B47-A302-7E443DEE300A}"/>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A</a:t>
              </a:r>
            </a:p>
          </p:txBody>
        </p:sp>
        <p:sp>
          <p:nvSpPr>
            <p:cNvPr id="12" name="Rectangle 11">
              <a:extLst>
                <a:ext uri="{FF2B5EF4-FFF2-40B4-BE49-F238E27FC236}">
                  <a16:creationId xmlns:a16="http://schemas.microsoft.com/office/drawing/2014/main" id="{342A585D-D838-EB4A-8EBF-61B153CF157F}"/>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C</a:t>
              </a:r>
            </a:p>
          </p:txBody>
        </p:sp>
      </p:grpSp>
      <p:grpSp>
        <p:nvGrpSpPr>
          <p:cNvPr id="13" name="Group 12">
            <a:extLst>
              <a:ext uri="{FF2B5EF4-FFF2-40B4-BE49-F238E27FC236}">
                <a16:creationId xmlns:a16="http://schemas.microsoft.com/office/drawing/2014/main" id="{65C38923-34F2-144E-B76D-E647561987EF}"/>
              </a:ext>
            </a:extLst>
          </p:cNvPr>
          <p:cNvGrpSpPr/>
          <p:nvPr/>
        </p:nvGrpSpPr>
        <p:grpSpPr>
          <a:xfrm>
            <a:off x="4556985" y="3347792"/>
            <a:ext cx="1442031" cy="276716"/>
            <a:chOff x="1091293" y="2164948"/>
            <a:chExt cx="1442031" cy="276716"/>
          </a:xfrm>
          <a:solidFill>
            <a:schemeClr val="bg1"/>
          </a:solidFill>
        </p:grpSpPr>
        <p:sp>
          <p:nvSpPr>
            <p:cNvPr id="14" name="Rectangle 13">
              <a:extLst>
                <a:ext uri="{FF2B5EF4-FFF2-40B4-BE49-F238E27FC236}">
                  <a16:creationId xmlns:a16="http://schemas.microsoft.com/office/drawing/2014/main" id="{34082286-E872-B949-809C-45D261968620}"/>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15" name="Rectangle 14">
              <a:extLst>
                <a:ext uri="{FF2B5EF4-FFF2-40B4-BE49-F238E27FC236}">
                  <a16:creationId xmlns:a16="http://schemas.microsoft.com/office/drawing/2014/main" id="{6CE06E3F-CAB4-5347-BC18-07CEDC1D88FB}"/>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X</a:t>
              </a:r>
            </a:p>
          </p:txBody>
        </p:sp>
        <p:sp>
          <p:nvSpPr>
            <p:cNvPr id="16" name="Rectangle 15">
              <a:extLst>
                <a:ext uri="{FF2B5EF4-FFF2-40B4-BE49-F238E27FC236}">
                  <a16:creationId xmlns:a16="http://schemas.microsoft.com/office/drawing/2014/main" id="{9F906B4D-27DA-B841-80C2-68C5E9F3FF32}"/>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B</a:t>
              </a:r>
            </a:p>
          </p:txBody>
        </p:sp>
      </p:grpSp>
      <p:grpSp>
        <p:nvGrpSpPr>
          <p:cNvPr id="17" name="Group 16">
            <a:extLst>
              <a:ext uri="{FF2B5EF4-FFF2-40B4-BE49-F238E27FC236}">
                <a16:creationId xmlns:a16="http://schemas.microsoft.com/office/drawing/2014/main" id="{BBC083D3-35AA-1C40-A795-DC78BF11831F}"/>
              </a:ext>
            </a:extLst>
          </p:cNvPr>
          <p:cNvGrpSpPr/>
          <p:nvPr/>
        </p:nvGrpSpPr>
        <p:grpSpPr>
          <a:xfrm>
            <a:off x="7168569" y="4372466"/>
            <a:ext cx="1442031" cy="276716"/>
            <a:chOff x="1091293" y="2164948"/>
            <a:chExt cx="1442031" cy="276716"/>
          </a:xfrm>
          <a:solidFill>
            <a:schemeClr val="bg1"/>
          </a:solidFill>
        </p:grpSpPr>
        <p:sp>
          <p:nvSpPr>
            <p:cNvPr id="18" name="Rectangle 17">
              <a:extLst>
                <a:ext uri="{FF2B5EF4-FFF2-40B4-BE49-F238E27FC236}">
                  <a16:creationId xmlns:a16="http://schemas.microsoft.com/office/drawing/2014/main" id="{9CEF3611-CC9B-FB46-A97E-A761B379BE8B}"/>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19" name="Rectangle 18">
              <a:extLst>
                <a:ext uri="{FF2B5EF4-FFF2-40B4-BE49-F238E27FC236}">
                  <a16:creationId xmlns:a16="http://schemas.microsoft.com/office/drawing/2014/main" id="{4B8EDC73-B170-4143-8989-43162DACF545}"/>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X</a:t>
              </a:r>
            </a:p>
          </p:txBody>
        </p:sp>
        <p:sp>
          <p:nvSpPr>
            <p:cNvPr id="20" name="Rectangle 19">
              <a:extLst>
                <a:ext uri="{FF2B5EF4-FFF2-40B4-BE49-F238E27FC236}">
                  <a16:creationId xmlns:a16="http://schemas.microsoft.com/office/drawing/2014/main" id="{2DDD925A-7AC0-5040-A504-9090E9275544}"/>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C</a:t>
              </a:r>
            </a:p>
          </p:txBody>
        </p:sp>
      </p:grpSp>
      <p:grpSp>
        <p:nvGrpSpPr>
          <p:cNvPr id="21" name="Group 20">
            <a:extLst>
              <a:ext uri="{FF2B5EF4-FFF2-40B4-BE49-F238E27FC236}">
                <a16:creationId xmlns:a16="http://schemas.microsoft.com/office/drawing/2014/main" id="{B9600F2D-EA93-0D42-BB43-F93327E9E8C2}"/>
              </a:ext>
            </a:extLst>
          </p:cNvPr>
          <p:cNvGrpSpPr/>
          <p:nvPr/>
        </p:nvGrpSpPr>
        <p:grpSpPr>
          <a:xfrm>
            <a:off x="6549925" y="3655154"/>
            <a:ext cx="1442031" cy="276716"/>
            <a:chOff x="1091293" y="2164948"/>
            <a:chExt cx="1442031" cy="276716"/>
          </a:xfrm>
          <a:solidFill>
            <a:schemeClr val="bg1"/>
          </a:solidFill>
        </p:grpSpPr>
        <p:sp>
          <p:nvSpPr>
            <p:cNvPr id="22" name="Rectangle 21">
              <a:extLst>
                <a:ext uri="{FF2B5EF4-FFF2-40B4-BE49-F238E27FC236}">
                  <a16:creationId xmlns:a16="http://schemas.microsoft.com/office/drawing/2014/main" id="{2509E562-A80A-B444-AD2C-349A65A07C20}"/>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23" name="Rectangle 22">
              <a:extLst>
                <a:ext uri="{FF2B5EF4-FFF2-40B4-BE49-F238E27FC236}">
                  <a16:creationId xmlns:a16="http://schemas.microsoft.com/office/drawing/2014/main" id="{5B0CFAE5-927E-CC4F-AF54-4769D70A8011}"/>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Y</a:t>
              </a:r>
            </a:p>
          </p:txBody>
        </p:sp>
        <p:sp>
          <p:nvSpPr>
            <p:cNvPr id="24" name="Rectangle 23">
              <a:extLst>
                <a:ext uri="{FF2B5EF4-FFF2-40B4-BE49-F238E27FC236}">
                  <a16:creationId xmlns:a16="http://schemas.microsoft.com/office/drawing/2014/main" id="{FF3EB4DD-F106-8046-A72F-04C99A8FF20B}"/>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B</a:t>
              </a:r>
            </a:p>
          </p:txBody>
        </p:sp>
      </p:grpSp>
      <p:grpSp>
        <p:nvGrpSpPr>
          <p:cNvPr id="25" name="Group 24">
            <a:extLst>
              <a:ext uri="{FF2B5EF4-FFF2-40B4-BE49-F238E27FC236}">
                <a16:creationId xmlns:a16="http://schemas.microsoft.com/office/drawing/2014/main" id="{14EF9884-E0AC-0A45-96D7-EFA088A52441}"/>
              </a:ext>
            </a:extLst>
          </p:cNvPr>
          <p:cNvGrpSpPr/>
          <p:nvPr/>
        </p:nvGrpSpPr>
        <p:grpSpPr>
          <a:xfrm>
            <a:off x="5313363" y="4286365"/>
            <a:ext cx="1442031" cy="276716"/>
            <a:chOff x="1091293" y="2164948"/>
            <a:chExt cx="1442031" cy="276716"/>
          </a:xfrm>
          <a:solidFill>
            <a:schemeClr val="bg1"/>
          </a:solidFill>
        </p:grpSpPr>
        <p:sp>
          <p:nvSpPr>
            <p:cNvPr id="26" name="Rectangle 25">
              <a:extLst>
                <a:ext uri="{FF2B5EF4-FFF2-40B4-BE49-F238E27FC236}">
                  <a16:creationId xmlns:a16="http://schemas.microsoft.com/office/drawing/2014/main" id="{39FC2ACB-9303-C344-AD35-7F3BDE7B29EA}"/>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27" name="Rectangle 26">
              <a:extLst>
                <a:ext uri="{FF2B5EF4-FFF2-40B4-BE49-F238E27FC236}">
                  <a16:creationId xmlns:a16="http://schemas.microsoft.com/office/drawing/2014/main" id="{F04B8B02-70EC-0F45-A991-51F3656DF26C}"/>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A</a:t>
              </a:r>
            </a:p>
          </p:txBody>
        </p:sp>
        <p:sp>
          <p:nvSpPr>
            <p:cNvPr id="28" name="Rectangle 27">
              <a:extLst>
                <a:ext uri="{FF2B5EF4-FFF2-40B4-BE49-F238E27FC236}">
                  <a16:creationId xmlns:a16="http://schemas.microsoft.com/office/drawing/2014/main" id="{B492B609-4B4C-A341-9E13-C542CAA09455}"/>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B</a:t>
              </a:r>
            </a:p>
          </p:txBody>
        </p:sp>
      </p:grpSp>
      <p:grpSp>
        <p:nvGrpSpPr>
          <p:cNvPr id="29" name="Group 28">
            <a:extLst>
              <a:ext uri="{FF2B5EF4-FFF2-40B4-BE49-F238E27FC236}">
                <a16:creationId xmlns:a16="http://schemas.microsoft.com/office/drawing/2014/main" id="{9C7444A2-2114-974C-A809-6CB6D63DFCCD}"/>
              </a:ext>
            </a:extLst>
          </p:cNvPr>
          <p:cNvGrpSpPr/>
          <p:nvPr/>
        </p:nvGrpSpPr>
        <p:grpSpPr>
          <a:xfrm>
            <a:off x="2596569" y="4574002"/>
            <a:ext cx="1442031" cy="276716"/>
            <a:chOff x="1091293" y="2164948"/>
            <a:chExt cx="1442031" cy="276716"/>
          </a:xfrm>
          <a:solidFill>
            <a:schemeClr val="bg1"/>
          </a:solidFill>
        </p:grpSpPr>
        <p:sp>
          <p:nvSpPr>
            <p:cNvPr id="30" name="Rectangle 29">
              <a:extLst>
                <a:ext uri="{FF2B5EF4-FFF2-40B4-BE49-F238E27FC236}">
                  <a16:creationId xmlns:a16="http://schemas.microsoft.com/office/drawing/2014/main" id="{9CBC98BC-2319-2148-99A9-77B402A705E1}"/>
                </a:ext>
              </a:extLst>
            </p:cNvPr>
            <p:cNvSpPr/>
            <p:nvPr/>
          </p:nvSpPr>
          <p:spPr>
            <a:xfrm>
              <a:off x="1091293" y="2164948"/>
              <a:ext cx="600793"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endParaRPr lang="en-US" sz="619" dirty="0">
                <a:solidFill>
                  <a:srgbClr val="FFFF00"/>
                </a:solidFill>
              </a:endParaRPr>
            </a:p>
          </p:txBody>
        </p:sp>
        <p:sp>
          <p:nvSpPr>
            <p:cNvPr id="31" name="Rectangle 30">
              <a:extLst>
                <a:ext uri="{FF2B5EF4-FFF2-40B4-BE49-F238E27FC236}">
                  <a16:creationId xmlns:a16="http://schemas.microsoft.com/office/drawing/2014/main" id="{E84BF90E-E500-B848-886C-05D005712C2B}"/>
                </a:ext>
              </a:extLst>
            </p:cNvPr>
            <p:cNvSpPr/>
            <p:nvPr/>
          </p:nvSpPr>
          <p:spPr>
            <a:xfrm>
              <a:off x="1687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A</a:t>
              </a:r>
            </a:p>
          </p:txBody>
        </p:sp>
        <p:sp>
          <p:nvSpPr>
            <p:cNvPr id="32" name="Rectangle 31">
              <a:extLst>
                <a:ext uri="{FF2B5EF4-FFF2-40B4-BE49-F238E27FC236}">
                  <a16:creationId xmlns:a16="http://schemas.microsoft.com/office/drawing/2014/main" id="{48A4E4DD-B7BA-4145-ADDD-9FFC5469E3C3}"/>
                </a:ext>
              </a:extLst>
            </p:cNvPr>
            <p:cNvSpPr/>
            <p:nvPr/>
          </p:nvSpPr>
          <p:spPr>
            <a:xfrm>
              <a:off x="2109810" y="2164948"/>
              <a:ext cx="423514" cy="276716"/>
            </a:xfrm>
            <a:prstGeom prst="rect">
              <a:avLst/>
            </a:prstGeom>
            <a:grpFill/>
            <a:ln w="28575" cmpd="sng">
              <a:solidFill>
                <a:srgbClr val="C82506"/>
              </a:solidFill>
            </a:ln>
            <a:effectLst/>
          </p:spPr>
          <p:style>
            <a:lnRef idx="1">
              <a:schemeClr val="accent1"/>
            </a:lnRef>
            <a:fillRef idx="3">
              <a:schemeClr val="accent1"/>
            </a:fillRef>
            <a:effectRef idx="2">
              <a:schemeClr val="accent1"/>
            </a:effectRef>
            <a:fontRef idx="minor">
              <a:schemeClr val="lt1"/>
            </a:fontRef>
          </p:style>
          <p:txBody>
            <a:bodyPr lIns="57149" tIns="28574" rIns="57149" bIns="28574" rtlCol="0" anchor="ctr"/>
            <a:lstStyle/>
            <a:p>
              <a:pPr algn="ctr"/>
              <a:r>
                <a:rPr lang="en-US" sz="1800" dirty="0">
                  <a:solidFill>
                    <a:schemeClr val="tx1"/>
                  </a:solidFill>
                </a:rPr>
                <a:t>X</a:t>
              </a:r>
            </a:p>
          </p:txBody>
        </p:sp>
      </p:grpSp>
      <p:sp>
        <p:nvSpPr>
          <p:cNvPr id="53" name="TextBox 52">
            <a:extLst>
              <a:ext uri="{FF2B5EF4-FFF2-40B4-BE49-F238E27FC236}">
                <a16:creationId xmlns:a16="http://schemas.microsoft.com/office/drawing/2014/main" id="{28255594-42C5-A447-80D5-55F3546D9C03}"/>
              </a:ext>
            </a:extLst>
          </p:cNvPr>
          <p:cNvSpPr txBox="1"/>
          <p:nvPr/>
        </p:nvSpPr>
        <p:spPr>
          <a:xfrm>
            <a:off x="8110330" y="889764"/>
            <a:ext cx="423514" cy="523220"/>
          </a:xfrm>
          <a:prstGeom prst="rect">
            <a:avLst/>
          </a:prstGeom>
          <a:noFill/>
        </p:spPr>
        <p:txBody>
          <a:bodyPr wrap="none" rtlCol="0">
            <a:spAutoFit/>
          </a:bodyPr>
          <a:lstStyle/>
          <a:p>
            <a:r>
              <a:rPr lang="en-US" sz="2800" dirty="0"/>
              <a:t>B</a:t>
            </a:r>
          </a:p>
        </p:txBody>
      </p:sp>
      <p:sp>
        <p:nvSpPr>
          <p:cNvPr id="3" name="TextBox 2">
            <a:extLst>
              <a:ext uri="{FF2B5EF4-FFF2-40B4-BE49-F238E27FC236}">
                <a16:creationId xmlns:a16="http://schemas.microsoft.com/office/drawing/2014/main" id="{29F013BD-A400-AA4F-A5D9-4BF796EC0A7D}"/>
              </a:ext>
            </a:extLst>
          </p:cNvPr>
          <p:cNvSpPr txBox="1"/>
          <p:nvPr/>
        </p:nvSpPr>
        <p:spPr>
          <a:xfrm>
            <a:off x="4988216" y="1748457"/>
            <a:ext cx="3774784" cy="1323439"/>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In practice, a firewall rule might match on TCP ports as well.</a:t>
            </a:r>
          </a:p>
          <a:p>
            <a:r>
              <a:rPr lang="en-US" dirty="0"/>
              <a:t>e.g. If SA==X &amp;&amp; </a:t>
            </a:r>
            <a:r>
              <a:rPr lang="en-US" dirty="0" err="1"/>
              <a:t>dst</a:t>
            </a:r>
            <a:r>
              <a:rPr lang="en-US" dirty="0"/>
              <a:t> port==80, then </a:t>
            </a:r>
            <a:r>
              <a:rPr lang="en-US" dirty="0">
                <a:solidFill>
                  <a:srgbClr val="C00000"/>
                </a:solidFill>
              </a:rPr>
              <a:t>Allow</a:t>
            </a:r>
            <a:r>
              <a:rPr lang="en-US" dirty="0"/>
              <a:t> </a:t>
            </a:r>
          </a:p>
        </p:txBody>
      </p:sp>
    </p:spTree>
    <p:extLst>
      <p:ext uri="{BB962C8B-B14F-4D97-AF65-F5344CB8AC3E}">
        <p14:creationId xmlns:p14="http://schemas.microsoft.com/office/powerpoint/2010/main" val="233562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13"/>
                                        </p:tgtEl>
                                        <p:attrNameLst>
                                          <p:attrName>ppt_x</p:attrName>
                                        </p:attrNameLst>
                                      </p:cBhvr>
                                      <p:tavLst>
                                        <p:tav tm="0">
                                          <p:val>
                                            <p:strVal val="ppt_x"/>
                                          </p:val>
                                        </p:tav>
                                        <p:tav tm="100000">
                                          <p:val>
                                            <p:strVal val="ppt_x"/>
                                          </p:val>
                                        </p:tav>
                                      </p:tavLst>
                                    </p:anim>
                                    <p:anim calcmode="lin" valueType="num">
                                      <p:cBhvr additive="base">
                                        <p:cTn id="7" dur="500"/>
                                        <p:tgtEl>
                                          <p:spTgt spid="13"/>
                                        </p:tgtEl>
                                        <p:attrNameLst>
                                          <p:attrName>ppt_y</p:attrName>
                                        </p:attrNameLst>
                                      </p:cBhvr>
                                      <p:tavLst>
                                        <p:tav tm="0">
                                          <p:val>
                                            <p:strVal val="ppt_y"/>
                                          </p:val>
                                        </p:tav>
                                        <p:tav tm="100000">
                                          <p:val>
                                            <p:strVal val="1+ppt_h/2"/>
                                          </p:val>
                                        </p:tav>
                                      </p:tavLst>
                                    </p:anim>
                                    <p:set>
                                      <p:cBhvr>
                                        <p:cTn id="8" dur="1" fill="hold">
                                          <p:stCondLst>
                                            <p:cond delay="499"/>
                                          </p:stCondLst>
                                        </p:cTn>
                                        <p:tgtEl>
                                          <p:spTgt spid="13"/>
                                        </p:tgtEl>
                                        <p:attrNameLst>
                                          <p:attrName>style.visibility</p:attrName>
                                        </p:attrNameLst>
                                      </p:cBhvr>
                                      <p:to>
                                        <p:strVal val="hidden"/>
                                      </p:to>
                                    </p:set>
                                  </p:childTnLst>
                                </p:cTn>
                              </p:par>
                              <p:par>
                                <p:cTn id="9" presetID="2" presetClass="exit" presetSubtype="4" fill="hold" nodeType="withEffect">
                                  <p:stCondLst>
                                    <p:cond delay="0"/>
                                  </p:stCondLst>
                                  <p:childTnLst>
                                    <p:anim calcmode="lin" valueType="num">
                                      <p:cBhvr additive="base">
                                        <p:cTn id="10" dur="500"/>
                                        <p:tgtEl>
                                          <p:spTgt spid="17"/>
                                        </p:tgtEl>
                                        <p:attrNameLst>
                                          <p:attrName>ppt_x</p:attrName>
                                        </p:attrNameLst>
                                      </p:cBhvr>
                                      <p:tavLst>
                                        <p:tav tm="0">
                                          <p:val>
                                            <p:strVal val="ppt_x"/>
                                          </p:val>
                                        </p:tav>
                                        <p:tav tm="100000">
                                          <p:val>
                                            <p:strVal val="ppt_x"/>
                                          </p:val>
                                        </p:tav>
                                      </p:tavLst>
                                    </p:anim>
                                    <p:anim calcmode="lin" valueType="num">
                                      <p:cBhvr additive="base">
                                        <p:cTn id="11" dur="500"/>
                                        <p:tgtEl>
                                          <p:spTgt spid="17"/>
                                        </p:tgtEl>
                                        <p:attrNameLst>
                                          <p:attrName>ppt_y</p:attrName>
                                        </p:attrNameLst>
                                      </p:cBhvr>
                                      <p:tavLst>
                                        <p:tav tm="0">
                                          <p:val>
                                            <p:strVal val="ppt_y"/>
                                          </p:val>
                                        </p:tav>
                                        <p:tav tm="100000">
                                          <p:val>
                                            <p:strVal val="1+ppt_h/2"/>
                                          </p:val>
                                        </p:tav>
                                      </p:tavLst>
                                    </p:anim>
                                    <p:set>
                                      <p:cBhvr>
                                        <p:cTn id="12" dur="1" fill="hold">
                                          <p:stCondLst>
                                            <p:cond delay="499"/>
                                          </p:stCondLst>
                                        </p:cTn>
                                        <p:tgtEl>
                                          <p:spTgt spid="1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5678D5B1-AAB2-1143-857B-D47FC0C3287C}"/>
              </a:ext>
            </a:extLst>
          </p:cNvPr>
          <p:cNvSpPr/>
          <p:nvPr/>
        </p:nvSpPr>
        <p:spPr bwMode="auto">
          <a:xfrm>
            <a:off x="7825906" y="2952201"/>
            <a:ext cx="930075" cy="1038474"/>
          </a:xfrm>
          <a:prstGeom prst="rect">
            <a:avLst/>
          </a:prstGeom>
          <a:solidFill>
            <a:srgbClr val="7030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62" name="Rectangle 61">
            <a:extLst>
              <a:ext uri="{FF2B5EF4-FFF2-40B4-BE49-F238E27FC236}">
                <a16:creationId xmlns:a16="http://schemas.microsoft.com/office/drawing/2014/main" id="{A346A76E-741B-AA45-BB43-3DB2453D5544}"/>
              </a:ext>
            </a:extLst>
          </p:cNvPr>
          <p:cNvSpPr/>
          <p:nvPr/>
        </p:nvSpPr>
        <p:spPr bwMode="auto">
          <a:xfrm>
            <a:off x="7830643" y="1737782"/>
            <a:ext cx="930075" cy="1038474"/>
          </a:xfrm>
          <a:prstGeom prst="rect">
            <a:avLst/>
          </a:prstGeom>
          <a:solidFill>
            <a:srgbClr val="00B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2" name="Title 1">
            <a:extLst>
              <a:ext uri="{FF2B5EF4-FFF2-40B4-BE49-F238E27FC236}">
                <a16:creationId xmlns:a16="http://schemas.microsoft.com/office/drawing/2014/main" id="{310F629A-88F0-9B40-9531-E7158872D008}"/>
              </a:ext>
            </a:extLst>
          </p:cNvPr>
          <p:cNvSpPr>
            <a:spLocks noGrp="1"/>
          </p:cNvSpPr>
          <p:nvPr>
            <p:ph type="title"/>
          </p:nvPr>
        </p:nvSpPr>
        <p:spPr/>
        <p:txBody>
          <a:bodyPr/>
          <a:lstStyle/>
          <a:p>
            <a:r>
              <a:rPr lang="en-US" dirty="0"/>
              <a:t>Virtual LAN Abstraction</a:t>
            </a:r>
          </a:p>
        </p:txBody>
      </p:sp>
      <p:sp>
        <p:nvSpPr>
          <p:cNvPr id="4" name="Slide Number Placeholder 3">
            <a:extLst>
              <a:ext uri="{FF2B5EF4-FFF2-40B4-BE49-F238E27FC236}">
                <a16:creationId xmlns:a16="http://schemas.microsoft.com/office/drawing/2014/main" id="{081033EE-D6D5-FD45-ABD0-EC83381DFD91}"/>
              </a:ext>
            </a:extLst>
          </p:cNvPr>
          <p:cNvSpPr>
            <a:spLocks noGrp="1"/>
          </p:cNvSpPr>
          <p:nvPr>
            <p:ph type="sldNum" sz="quarter" idx="10"/>
          </p:nvPr>
        </p:nvSpPr>
        <p:spPr/>
        <p:txBody>
          <a:bodyPr/>
          <a:lstStyle/>
          <a:p>
            <a:fld id="{5328B5F4-9676-1D47-98AA-AF6FFDAECEFB}" type="slidenum">
              <a:rPr lang="en-US" altLang="en-US" smtClean="0"/>
              <a:pPr/>
              <a:t>9</a:t>
            </a:fld>
            <a:endParaRPr lang="en-US" altLang="en-US"/>
          </a:p>
        </p:txBody>
      </p:sp>
      <p:sp>
        <p:nvSpPr>
          <p:cNvPr id="7" name="Can 6">
            <a:extLst>
              <a:ext uri="{FF2B5EF4-FFF2-40B4-BE49-F238E27FC236}">
                <a16:creationId xmlns:a16="http://schemas.microsoft.com/office/drawing/2014/main" id="{6FCBE130-0783-FA48-9A53-3687EB0E27B2}"/>
              </a:ext>
            </a:extLst>
          </p:cNvPr>
          <p:cNvSpPr/>
          <p:nvPr/>
        </p:nvSpPr>
        <p:spPr>
          <a:xfrm>
            <a:off x="4425459" y="2952611"/>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8" name="Straight Connector 7">
            <a:extLst>
              <a:ext uri="{FF2B5EF4-FFF2-40B4-BE49-F238E27FC236}">
                <a16:creationId xmlns:a16="http://schemas.microsoft.com/office/drawing/2014/main" id="{46070BD1-F64C-1D4C-A2E6-80663F57E7BF}"/>
              </a:ext>
            </a:extLst>
          </p:cNvPr>
          <p:cNvCxnSpPr>
            <a:cxnSpLocks/>
            <a:endCxn id="10" idx="2"/>
          </p:cNvCxnSpPr>
          <p:nvPr/>
        </p:nvCxnSpPr>
        <p:spPr>
          <a:xfrm>
            <a:off x="1748516" y="3023891"/>
            <a:ext cx="369865" cy="418322"/>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92DE2EB6-E36E-884E-ABC4-B58975D1A4E4}"/>
              </a:ext>
            </a:extLst>
          </p:cNvPr>
          <p:cNvCxnSpPr/>
          <p:nvPr/>
        </p:nvCxnSpPr>
        <p:spPr>
          <a:xfrm flipV="1">
            <a:off x="2938870" y="3198748"/>
            <a:ext cx="1600742" cy="192632"/>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10" name="Can 9">
            <a:extLst>
              <a:ext uri="{FF2B5EF4-FFF2-40B4-BE49-F238E27FC236}">
                <a16:creationId xmlns:a16="http://schemas.microsoft.com/office/drawing/2014/main" id="{824CC78B-337D-8146-8A16-62435AD2C605}"/>
              </a:ext>
            </a:extLst>
          </p:cNvPr>
          <p:cNvSpPr/>
          <p:nvPr/>
        </p:nvSpPr>
        <p:spPr>
          <a:xfrm>
            <a:off x="2118381" y="3262959"/>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11" name="Straight Connector 10">
            <a:extLst>
              <a:ext uri="{FF2B5EF4-FFF2-40B4-BE49-F238E27FC236}">
                <a16:creationId xmlns:a16="http://schemas.microsoft.com/office/drawing/2014/main" id="{94DE3919-5E3A-2D44-9F71-6DC1F66CF164}"/>
              </a:ext>
            </a:extLst>
          </p:cNvPr>
          <p:cNvCxnSpPr/>
          <p:nvPr/>
        </p:nvCxnSpPr>
        <p:spPr>
          <a:xfrm>
            <a:off x="2702429" y="3537041"/>
            <a:ext cx="1167312" cy="632886"/>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A9E13522-2643-2343-AEE6-CD886A58838B}"/>
              </a:ext>
            </a:extLst>
          </p:cNvPr>
          <p:cNvCxnSpPr>
            <a:endCxn id="13" idx="0"/>
          </p:cNvCxnSpPr>
          <p:nvPr/>
        </p:nvCxnSpPr>
        <p:spPr>
          <a:xfrm>
            <a:off x="5209856" y="3198750"/>
            <a:ext cx="1335623" cy="527504"/>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13" name="Can 12">
            <a:extLst>
              <a:ext uri="{FF2B5EF4-FFF2-40B4-BE49-F238E27FC236}">
                <a16:creationId xmlns:a16="http://schemas.microsoft.com/office/drawing/2014/main" id="{B5C75107-7027-F146-B20C-EB9D00A5BA88}"/>
              </a:ext>
            </a:extLst>
          </p:cNvPr>
          <p:cNvSpPr/>
          <p:nvPr/>
        </p:nvSpPr>
        <p:spPr>
          <a:xfrm>
            <a:off x="6021078" y="3547000"/>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14" name="Straight Connector 13">
            <a:extLst>
              <a:ext uri="{FF2B5EF4-FFF2-40B4-BE49-F238E27FC236}">
                <a16:creationId xmlns:a16="http://schemas.microsoft.com/office/drawing/2014/main" id="{196CE15B-44FF-564F-B791-E85C016E9BEE}"/>
              </a:ext>
            </a:extLst>
          </p:cNvPr>
          <p:cNvCxnSpPr>
            <a:stCxn id="15" idx="4"/>
          </p:cNvCxnSpPr>
          <p:nvPr/>
        </p:nvCxnSpPr>
        <p:spPr>
          <a:xfrm flipV="1">
            <a:off x="4539612" y="3813402"/>
            <a:ext cx="1708656" cy="356527"/>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15" name="Can 14">
            <a:extLst>
              <a:ext uri="{FF2B5EF4-FFF2-40B4-BE49-F238E27FC236}">
                <a16:creationId xmlns:a16="http://schemas.microsoft.com/office/drawing/2014/main" id="{6251ABF3-7CD8-584A-BD81-62FD75D1F141}"/>
              </a:ext>
            </a:extLst>
          </p:cNvPr>
          <p:cNvSpPr/>
          <p:nvPr/>
        </p:nvSpPr>
        <p:spPr>
          <a:xfrm>
            <a:off x="3490813" y="3990675"/>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16" name="Straight Connector 15">
            <a:extLst>
              <a:ext uri="{FF2B5EF4-FFF2-40B4-BE49-F238E27FC236}">
                <a16:creationId xmlns:a16="http://schemas.microsoft.com/office/drawing/2014/main" id="{CAA3FBD8-2238-2E4A-B44E-C21C431E8023}"/>
              </a:ext>
            </a:extLst>
          </p:cNvPr>
          <p:cNvCxnSpPr>
            <a:cxnSpLocks/>
            <a:endCxn id="13" idx="4"/>
          </p:cNvCxnSpPr>
          <p:nvPr/>
        </p:nvCxnSpPr>
        <p:spPr>
          <a:xfrm flipH="1" flipV="1">
            <a:off x="7069877" y="3726254"/>
            <a:ext cx="930180" cy="4654"/>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20" name="Can 19">
            <a:extLst>
              <a:ext uri="{FF2B5EF4-FFF2-40B4-BE49-F238E27FC236}">
                <a16:creationId xmlns:a16="http://schemas.microsoft.com/office/drawing/2014/main" id="{E717D6DB-4F7C-E24D-A98D-8AC368F6C5DC}"/>
              </a:ext>
            </a:extLst>
          </p:cNvPr>
          <p:cNvSpPr/>
          <p:nvPr/>
        </p:nvSpPr>
        <p:spPr>
          <a:xfrm>
            <a:off x="2761685" y="2142276"/>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21" name="Can 20">
            <a:extLst>
              <a:ext uri="{FF2B5EF4-FFF2-40B4-BE49-F238E27FC236}">
                <a16:creationId xmlns:a16="http://schemas.microsoft.com/office/drawing/2014/main" id="{4D83EB86-CB37-5A47-8515-D549441BCD5C}"/>
              </a:ext>
            </a:extLst>
          </p:cNvPr>
          <p:cNvSpPr/>
          <p:nvPr/>
        </p:nvSpPr>
        <p:spPr>
          <a:xfrm>
            <a:off x="6035519" y="2142275"/>
            <a:ext cx="1048799" cy="35850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cxnSp>
        <p:nvCxnSpPr>
          <p:cNvPr id="22" name="Straight Connector 21">
            <a:extLst>
              <a:ext uri="{FF2B5EF4-FFF2-40B4-BE49-F238E27FC236}">
                <a16:creationId xmlns:a16="http://schemas.microsoft.com/office/drawing/2014/main" id="{1284A789-6ADE-8B40-9E5C-94149DEFEEEE}"/>
              </a:ext>
            </a:extLst>
          </p:cNvPr>
          <p:cNvCxnSpPr>
            <a:cxnSpLocks/>
            <a:stCxn id="10" idx="1"/>
          </p:cNvCxnSpPr>
          <p:nvPr/>
        </p:nvCxnSpPr>
        <p:spPr>
          <a:xfrm flipV="1">
            <a:off x="2642781" y="2404150"/>
            <a:ext cx="521122" cy="858809"/>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C0F822F3-2344-A249-A1C5-D0C88161E21B}"/>
              </a:ext>
            </a:extLst>
          </p:cNvPr>
          <p:cNvCxnSpPr>
            <a:cxnSpLocks/>
            <a:stCxn id="20" idx="4"/>
            <a:endCxn id="21" idx="2"/>
          </p:cNvCxnSpPr>
          <p:nvPr/>
        </p:nvCxnSpPr>
        <p:spPr>
          <a:xfrm flipV="1">
            <a:off x="3810484" y="2321529"/>
            <a:ext cx="2225035" cy="1"/>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470CEEEB-1911-9443-B6A2-0324DCC1A8A7}"/>
              </a:ext>
            </a:extLst>
          </p:cNvPr>
          <p:cNvCxnSpPr>
            <a:cxnSpLocks/>
            <a:stCxn id="13" idx="1"/>
            <a:endCxn id="21" idx="3"/>
          </p:cNvCxnSpPr>
          <p:nvPr/>
        </p:nvCxnSpPr>
        <p:spPr>
          <a:xfrm flipV="1">
            <a:off x="6545478" y="2500782"/>
            <a:ext cx="14441" cy="1046218"/>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pic>
        <p:nvPicPr>
          <p:cNvPr id="33" name="Picture 32">
            <a:extLst>
              <a:ext uri="{FF2B5EF4-FFF2-40B4-BE49-F238E27FC236}">
                <a16:creationId xmlns:a16="http://schemas.microsoft.com/office/drawing/2014/main" id="{AA12A6AF-2762-C749-82E0-01285F7A1977}"/>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346206" y="2500782"/>
            <a:ext cx="1309844" cy="735224"/>
          </a:xfrm>
          <a:prstGeom prst="rect">
            <a:avLst/>
          </a:prstGeom>
        </p:spPr>
      </p:pic>
      <p:cxnSp>
        <p:nvCxnSpPr>
          <p:cNvPr id="35" name="Straight Connector 34">
            <a:extLst>
              <a:ext uri="{FF2B5EF4-FFF2-40B4-BE49-F238E27FC236}">
                <a16:creationId xmlns:a16="http://schemas.microsoft.com/office/drawing/2014/main" id="{781709B4-D96C-CF48-94D0-6374623A1448}"/>
              </a:ext>
            </a:extLst>
          </p:cNvPr>
          <p:cNvCxnSpPr>
            <a:cxnSpLocks/>
            <a:endCxn id="10" idx="2"/>
          </p:cNvCxnSpPr>
          <p:nvPr/>
        </p:nvCxnSpPr>
        <p:spPr>
          <a:xfrm>
            <a:off x="1745239" y="3442212"/>
            <a:ext cx="373142" cy="1"/>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2DC242FD-D0A6-284B-A77D-EA34550A6D31}"/>
              </a:ext>
            </a:extLst>
          </p:cNvPr>
          <p:cNvCxnSpPr>
            <a:cxnSpLocks/>
            <a:endCxn id="10" idx="2"/>
          </p:cNvCxnSpPr>
          <p:nvPr/>
        </p:nvCxnSpPr>
        <p:spPr>
          <a:xfrm flipV="1">
            <a:off x="1741962" y="3442213"/>
            <a:ext cx="376419" cy="41832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pic>
        <p:nvPicPr>
          <p:cNvPr id="40" name="Picture 39">
            <a:extLst>
              <a:ext uri="{FF2B5EF4-FFF2-40B4-BE49-F238E27FC236}">
                <a16:creationId xmlns:a16="http://schemas.microsoft.com/office/drawing/2014/main" id="{E469309E-925B-7D46-8FFB-15B53281AE0C}"/>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365523" y="3131864"/>
            <a:ext cx="1309844" cy="735224"/>
          </a:xfrm>
          <a:prstGeom prst="rect">
            <a:avLst/>
          </a:prstGeom>
        </p:spPr>
      </p:pic>
      <p:pic>
        <p:nvPicPr>
          <p:cNvPr id="41" name="Picture 40">
            <a:extLst>
              <a:ext uri="{FF2B5EF4-FFF2-40B4-BE49-F238E27FC236}">
                <a16:creationId xmlns:a16="http://schemas.microsoft.com/office/drawing/2014/main" id="{81DAA9C8-7D01-8E43-B14B-2858FA60B61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472547" y="3802315"/>
            <a:ext cx="1309844" cy="735224"/>
          </a:xfrm>
          <a:prstGeom prst="rect">
            <a:avLst/>
          </a:prstGeom>
        </p:spPr>
      </p:pic>
      <p:pic>
        <p:nvPicPr>
          <p:cNvPr id="42" name="Picture 41">
            <a:extLst>
              <a:ext uri="{FF2B5EF4-FFF2-40B4-BE49-F238E27FC236}">
                <a16:creationId xmlns:a16="http://schemas.microsoft.com/office/drawing/2014/main" id="{2BD03AF5-0488-0D4A-9167-B405A1C5795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2642780" y="959472"/>
            <a:ext cx="1309844" cy="735224"/>
          </a:xfrm>
          <a:prstGeom prst="rect">
            <a:avLst/>
          </a:prstGeom>
        </p:spPr>
      </p:pic>
      <p:pic>
        <p:nvPicPr>
          <p:cNvPr id="43" name="Picture 42">
            <a:extLst>
              <a:ext uri="{FF2B5EF4-FFF2-40B4-BE49-F238E27FC236}">
                <a16:creationId xmlns:a16="http://schemas.microsoft.com/office/drawing/2014/main" id="{FD8B4F30-7B83-1B47-91C9-EA480FFC4C3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1809916" y="1069642"/>
            <a:ext cx="1309844" cy="735224"/>
          </a:xfrm>
          <a:prstGeom prst="rect">
            <a:avLst/>
          </a:prstGeom>
        </p:spPr>
      </p:pic>
      <p:pic>
        <p:nvPicPr>
          <p:cNvPr id="44" name="Picture 43">
            <a:extLst>
              <a:ext uri="{FF2B5EF4-FFF2-40B4-BE49-F238E27FC236}">
                <a16:creationId xmlns:a16="http://schemas.microsoft.com/office/drawing/2014/main" id="{396A56DA-CF2C-874C-909D-7287AF85600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149" b="89968" l="5950" r="95800"/>
                    </a14:imgEffect>
                  </a14:imgLayer>
                </a14:imgProps>
              </a:ext>
            </a:extLst>
          </a:blip>
          <a:stretch>
            <a:fillRect/>
          </a:stretch>
        </p:blipFill>
        <p:spPr>
          <a:xfrm flipH="1">
            <a:off x="3471794" y="1002558"/>
            <a:ext cx="1309844" cy="735224"/>
          </a:xfrm>
          <a:prstGeom prst="rect">
            <a:avLst/>
          </a:prstGeom>
        </p:spPr>
      </p:pic>
      <p:grpSp>
        <p:nvGrpSpPr>
          <p:cNvPr id="48" name="Group 47">
            <a:extLst>
              <a:ext uri="{FF2B5EF4-FFF2-40B4-BE49-F238E27FC236}">
                <a16:creationId xmlns:a16="http://schemas.microsoft.com/office/drawing/2014/main" id="{5BE3AF5D-86A0-F145-AAE1-08C99565BBA4}"/>
              </a:ext>
            </a:extLst>
          </p:cNvPr>
          <p:cNvGrpSpPr/>
          <p:nvPr/>
        </p:nvGrpSpPr>
        <p:grpSpPr>
          <a:xfrm rot="5241536">
            <a:off x="3141681" y="1509218"/>
            <a:ext cx="376419" cy="836642"/>
            <a:chOff x="5288831" y="1335274"/>
            <a:chExt cx="376419" cy="836642"/>
          </a:xfrm>
        </p:grpSpPr>
        <p:cxnSp>
          <p:nvCxnSpPr>
            <p:cNvPr id="45" name="Straight Connector 44">
              <a:extLst>
                <a:ext uri="{FF2B5EF4-FFF2-40B4-BE49-F238E27FC236}">
                  <a16:creationId xmlns:a16="http://schemas.microsoft.com/office/drawing/2014/main" id="{0014CF98-679B-D244-8B0B-5BCFA715A72A}"/>
                </a:ext>
              </a:extLst>
            </p:cNvPr>
            <p:cNvCxnSpPr>
              <a:cxnSpLocks/>
            </p:cNvCxnSpPr>
            <p:nvPr/>
          </p:nvCxnSpPr>
          <p:spPr>
            <a:xfrm>
              <a:off x="5295385" y="1335274"/>
              <a:ext cx="369865" cy="418322"/>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C38DF8F5-90F2-2A4A-A031-3BB000233C5C}"/>
                </a:ext>
              </a:extLst>
            </p:cNvPr>
            <p:cNvCxnSpPr>
              <a:cxnSpLocks/>
            </p:cNvCxnSpPr>
            <p:nvPr/>
          </p:nvCxnSpPr>
          <p:spPr>
            <a:xfrm>
              <a:off x="5292108" y="1753595"/>
              <a:ext cx="373142" cy="1"/>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4D8B2925-6881-2144-B2AB-E0A7C4FF7A70}"/>
                </a:ext>
              </a:extLst>
            </p:cNvPr>
            <p:cNvCxnSpPr>
              <a:cxnSpLocks/>
            </p:cNvCxnSpPr>
            <p:nvPr/>
          </p:nvCxnSpPr>
          <p:spPr>
            <a:xfrm flipV="1">
              <a:off x="5288831" y="1753596"/>
              <a:ext cx="376419" cy="41832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grpSp>
      <p:sp>
        <p:nvSpPr>
          <p:cNvPr id="49" name="TextBox 48">
            <a:extLst>
              <a:ext uri="{FF2B5EF4-FFF2-40B4-BE49-F238E27FC236}">
                <a16:creationId xmlns:a16="http://schemas.microsoft.com/office/drawing/2014/main" id="{DFD383FB-86C8-084A-B4EE-544931534F23}"/>
              </a:ext>
            </a:extLst>
          </p:cNvPr>
          <p:cNvSpPr txBox="1"/>
          <p:nvPr/>
        </p:nvSpPr>
        <p:spPr>
          <a:xfrm>
            <a:off x="365523" y="2510412"/>
            <a:ext cx="498855" cy="400110"/>
          </a:xfrm>
          <a:prstGeom prst="rect">
            <a:avLst/>
          </a:prstGeom>
          <a:noFill/>
        </p:spPr>
        <p:txBody>
          <a:bodyPr wrap="none" rtlCol="0">
            <a:spAutoFit/>
          </a:bodyPr>
          <a:lstStyle/>
          <a:p>
            <a:r>
              <a:rPr lang="en-US" dirty="0">
                <a:solidFill>
                  <a:srgbClr val="7030A0"/>
                </a:solidFill>
              </a:rPr>
              <a:t>S1</a:t>
            </a:r>
          </a:p>
        </p:txBody>
      </p:sp>
      <p:sp>
        <p:nvSpPr>
          <p:cNvPr id="50" name="TextBox 49">
            <a:extLst>
              <a:ext uri="{FF2B5EF4-FFF2-40B4-BE49-F238E27FC236}">
                <a16:creationId xmlns:a16="http://schemas.microsoft.com/office/drawing/2014/main" id="{D86E9665-34F4-764B-A15C-1B29DCDDC7DF}"/>
              </a:ext>
            </a:extLst>
          </p:cNvPr>
          <p:cNvSpPr txBox="1"/>
          <p:nvPr/>
        </p:nvSpPr>
        <p:spPr>
          <a:xfrm>
            <a:off x="1868953" y="1151858"/>
            <a:ext cx="498855" cy="400110"/>
          </a:xfrm>
          <a:prstGeom prst="rect">
            <a:avLst/>
          </a:prstGeom>
          <a:noFill/>
        </p:spPr>
        <p:txBody>
          <a:bodyPr wrap="none" rtlCol="0">
            <a:spAutoFit/>
          </a:bodyPr>
          <a:lstStyle/>
          <a:p>
            <a:r>
              <a:rPr lang="en-US" dirty="0">
                <a:solidFill>
                  <a:srgbClr val="7030A0"/>
                </a:solidFill>
              </a:rPr>
              <a:t>S2</a:t>
            </a:r>
          </a:p>
        </p:txBody>
      </p:sp>
      <p:sp>
        <p:nvSpPr>
          <p:cNvPr id="51" name="TextBox 50">
            <a:extLst>
              <a:ext uri="{FF2B5EF4-FFF2-40B4-BE49-F238E27FC236}">
                <a16:creationId xmlns:a16="http://schemas.microsoft.com/office/drawing/2014/main" id="{1062A338-9F6E-EA46-B2D6-E53CF8D1827B}"/>
              </a:ext>
            </a:extLst>
          </p:cNvPr>
          <p:cNvSpPr txBox="1"/>
          <p:nvPr/>
        </p:nvSpPr>
        <p:spPr>
          <a:xfrm>
            <a:off x="472547" y="3905507"/>
            <a:ext cx="498855" cy="400110"/>
          </a:xfrm>
          <a:prstGeom prst="rect">
            <a:avLst/>
          </a:prstGeom>
          <a:noFill/>
        </p:spPr>
        <p:txBody>
          <a:bodyPr wrap="none" rtlCol="0">
            <a:spAutoFit/>
          </a:bodyPr>
          <a:lstStyle/>
          <a:p>
            <a:r>
              <a:rPr lang="en-US" dirty="0">
                <a:solidFill>
                  <a:srgbClr val="00B050"/>
                </a:solidFill>
              </a:rPr>
              <a:t>A1</a:t>
            </a:r>
          </a:p>
        </p:txBody>
      </p:sp>
      <p:sp>
        <p:nvSpPr>
          <p:cNvPr id="52" name="TextBox 51">
            <a:extLst>
              <a:ext uri="{FF2B5EF4-FFF2-40B4-BE49-F238E27FC236}">
                <a16:creationId xmlns:a16="http://schemas.microsoft.com/office/drawing/2014/main" id="{0ED34B1B-7B0C-FB4D-A5F9-DBD788CDE112}"/>
              </a:ext>
            </a:extLst>
          </p:cNvPr>
          <p:cNvSpPr txBox="1"/>
          <p:nvPr/>
        </p:nvSpPr>
        <p:spPr>
          <a:xfrm>
            <a:off x="348761" y="3198748"/>
            <a:ext cx="498855" cy="400110"/>
          </a:xfrm>
          <a:prstGeom prst="rect">
            <a:avLst/>
          </a:prstGeom>
          <a:noFill/>
        </p:spPr>
        <p:txBody>
          <a:bodyPr wrap="none" rtlCol="0">
            <a:spAutoFit/>
          </a:bodyPr>
          <a:lstStyle/>
          <a:p>
            <a:r>
              <a:rPr lang="en-US" dirty="0">
                <a:solidFill>
                  <a:srgbClr val="00B050"/>
                </a:solidFill>
              </a:rPr>
              <a:t>A2</a:t>
            </a:r>
          </a:p>
        </p:txBody>
      </p:sp>
      <p:sp>
        <p:nvSpPr>
          <p:cNvPr id="53" name="TextBox 52">
            <a:extLst>
              <a:ext uri="{FF2B5EF4-FFF2-40B4-BE49-F238E27FC236}">
                <a16:creationId xmlns:a16="http://schemas.microsoft.com/office/drawing/2014/main" id="{6627381A-DAA3-254B-A849-7F58A19B60CC}"/>
              </a:ext>
            </a:extLst>
          </p:cNvPr>
          <p:cNvSpPr txBox="1"/>
          <p:nvPr/>
        </p:nvSpPr>
        <p:spPr>
          <a:xfrm>
            <a:off x="2991958" y="744760"/>
            <a:ext cx="498855" cy="400110"/>
          </a:xfrm>
          <a:prstGeom prst="rect">
            <a:avLst/>
          </a:prstGeom>
          <a:noFill/>
        </p:spPr>
        <p:txBody>
          <a:bodyPr wrap="none" rtlCol="0">
            <a:spAutoFit/>
          </a:bodyPr>
          <a:lstStyle/>
          <a:p>
            <a:r>
              <a:rPr lang="en-US" dirty="0">
                <a:solidFill>
                  <a:srgbClr val="00B050"/>
                </a:solidFill>
              </a:rPr>
              <a:t>A3</a:t>
            </a:r>
          </a:p>
        </p:txBody>
      </p:sp>
      <p:sp>
        <p:nvSpPr>
          <p:cNvPr id="54" name="TextBox 53">
            <a:extLst>
              <a:ext uri="{FF2B5EF4-FFF2-40B4-BE49-F238E27FC236}">
                <a16:creationId xmlns:a16="http://schemas.microsoft.com/office/drawing/2014/main" id="{16DCB0EA-B046-E648-8528-4E2269F59C08}"/>
              </a:ext>
            </a:extLst>
          </p:cNvPr>
          <p:cNvSpPr txBox="1"/>
          <p:nvPr/>
        </p:nvSpPr>
        <p:spPr>
          <a:xfrm>
            <a:off x="3853471" y="751748"/>
            <a:ext cx="498855" cy="400110"/>
          </a:xfrm>
          <a:prstGeom prst="rect">
            <a:avLst/>
          </a:prstGeom>
          <a:noFill/>
        </p:spPr>
        <p:txBody>
          <a:bodyPr wrap="none" rtlCol="0">
            <a:spAutoFit/>
          </a:bodyPr>
          <a:lstStyle/>
          <a:p>
            <a:r>
              <a:rPr lang="en-US" dirty="0">
                <a:solidFill>
                  <a:srgbClr val="7030A0"/>
                </a:solidFill>
              </a:rPr>
              <a:t>S3</a:t>
            </a:r>
          </a:p>
        </p:txBody>
      </p:sp>
      <p:pic>
        <p:nvPicPr>
          <p:cNvPr id="55" name="Picture 20">
            <a:extLst>
              <a:ext uri="{FF2B5EF4-FFF2-40B4-BE49-F238E27FC236}">
                <a16:creationId xmlns:a16="http://schemas.microsoft.com/office/drawing/2014/main" id="{FBA2BC9A-AB19-C344-9690-9142C65D3DB3}"/>
              </a:ext>
            </a:extLst>
          </p:cNvPr>
          <p:cNvPicPr>
            <a:picLocks noChangeArrowheads="1"/>
          </p:cNvPicPr>
          <p:nvPr/>
        </p:nvPicPr>
        <p:blipFill>
          <a:blip r:embed="rId5">
            <a:alphaModFix/>
            <a:extLst>
              <a:ext uri="{28A0092B-C50C-407E-A947-70E740481C1C}">
                <a14:useLocalDpi xmlns:a14="http://schemas.microsoft.com/office/drawing/2010/main" val="0"/>
              </a:ext>
            </a:extLst>
          </a:blip>
          <a:srcRect/>
          <a:stretch>
            <a:fillRect/>
          </a:stretch>
        </p:blipFill>
        <p:spPr bwMode="auto">
          <a:xfrm>
            <a:off x="7847103" y="3057277"/>
            <a:ext cx="930180" cy="937096"/>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cxnSp>
        <p:nvCxnSpPr>
          <p:cNvPr id="57" name="Straight Connector 56">
            <a:extLst>
              <a:ext uri="{FF2B5EF4-FFF2-40B4-BE49-F238E27FC236}">
                <a16:creationId xmlns:a16="http://schemas.microsoft.com/office/drawing/2014/main" id="{525F527E-C075-2043-BD6C-A35856A709C5}"/>
              </a:ext>
            </a:extLst>
          </p:cNvPr>
          <p:cNvCxnSpPr>
            <a:cxnSpLocks/>
            <a:endCxn id="21" idx="4"/>
          </p:cNvCxnSpPr>
          <p:nvPr/>
        </p:nvCxnSpPr>
        <p:spPr>
          <a:xfrm flipH="1">
            <a:off x="7084318" y="2300949"/>
            <a:ext cx="1066800" cy="20580"/>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pic>
        <p:nvPicPr>
          <p:cNvPr id="56" name="Picture 20">
            <a:extLst>
              <a:ext uri="{FF2B5EF4-FFF2-40B4-BE49-F238E27FC236}">
                <a16:creationId xmlns:a16="http://schemas.microsoft.com/office/drawing/2014/main" id="{4F48D14C-CFB7-8740-9988-4D0E56C2DE55}"/>
              </a:ext>
            </a:extLst>
          </p:cNvPr>
          <p:cNvPicPr>
            <a:picLocks noChangeArrowheads="1"/>
          </p:cNvPicPr>
          <p:nvPr/>
        </p:nvPicPr>
        <p:blipFill>
          <a:blip r:embed="rId5">
            <a:alphaModFix/>
            <a:extLst>
              <a:ext uri="{28A0092B-C50C-407E-A947-70E740481C1C}">
                <a14:useLocalDpi xmlns:a14="http://schemas.microsoft.com/office/drawing/2010/main" val="0"/>
              </a:ext>
            </a:extLst>
          </a:blip>
          <a:srcRect/>
          <a:stretch>
            <a:fillRect/>
          </a:stretch>
        </p:blipFill>
        <p:spPr bwMode="auto">
          <a:xfrm>
            <a:off x="7830643" y="1839160"/>
            <a:ext cx="930180" cy="937096"/>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sp>
        <p:nvSpPr>
          <p:cNvPr id="65" name="TextBox 64">
            <a:extLst>
              <a:ext uri="{FF2B5EF4-FFF2-40B4-BE49-F238E27FC236}">
                <a16:creationId xmlns:a16="http://schemas.microsoft.com/office/drawing/2014/main" id="{DE83D5D3-FF4F-6149-988E-95D0B39A3D6D}"/>
              </a:ext>
            </a:extLst>
          </p:cNvPr>
          <p:cNvSpPr txBox="1"/>
          <p:nvPr/>
        </p:nvSpPr>
        <p:spPr>
          <a:xfrm>
            <a:off x="2101815" y="4112794"/>
            <a:ext cx="6539483" cy="1015663"/>
          </a:xfrm>
          <a:prstGeom prst="rect">
            <a:avLst/>
          </a:prstGeom>
          <a:noFill/>
        </p:spPr>
        <p:txBody>
          <a:bodyPr wrap="none" rtlCol="0">
            <a:spAutoFit/>
          </a:bodyPr>
          <a:lstStyle/>
          <a:p>
            <a:r>
              <a:rPr lang="en-US" b="1" dirty="0"/>
              <a:t>Goals </a:t>
            </a:r>
          </a:p>
          <a:p>
            <a:r>
              <a:rPr lang="en-US" dirty="0"/>
              <a:t>Packets on </a:t>
            </a:r>
            <a:r>
              <a:rPr lang="en-US" dirty="0">
                <a:solidFill>
                  <a:srgbClr val="00B050"/>
                </a:solidFill>
              </a:rPr>
              <a:t>VLAN A</a:t>
            </a:r>
            <a:r>
              <a:rPr lang="en-US" dirty="0"/>
              <a:t> never delivered to hosts on </a:t>
            </a:r>
            <a:r>
              <a:rPr lang="en-US" dirty="0">
                <a:solidFill>
                  <a:srgbClr val="7030A0"/>
                </a:solidFill>
              </a:rPr>
              <a:t>VLAN S</a:t>
            </a:r>
          </a:p>
          <a:p>
            <a:r>
              <a:rPr lang="en-US" dirty="0"/>
              <a:t>Packets in each VLAN follow their own spanning tree</a:t>
            </a:r>
          </a:p>
        </p:txBody>
      </p:sp>
      <p:grpSp>
        <p:nvGrpSpPr>
          <p:cNvPr id="70" name="Group 69">
            <a:extLst>
              <a:ext uri="{FF2B5EF4-FFF2-40B4-BE49-F238E27FC236}">
                <a16:creationId xmlns:a16="http://schemas.microsoft.com/office/drawing/2014/main" id="{ED09486C-02BF-AC42-8D8D-DA4C64505EA9}"/>
              </a:ext>
            </a:extLst>
          </p:cNvPr>
          <p:cNvGrpSpPr/>
          <p:nvPr/>
        </p:nvGrpSpPr>
        <p:grpSpPr>
          <a:xfrm>
            <a:off x="1775791" y="1726801"/>
            <a:ext cx="6122505" cy="1970556"/>
            <a:chOff x="1775791" y="1726801"/>
            <a:chExt cx="6122505" cy="1970556"/>
          </a:xfrm>
        </p:grpSpPr>
        <p:grpSp>
          <p:nvGrpSpPr>
            <p:cNvPr id="68" name="Group 67">
              <a:extLst>
                <a:ext uri="{FF2B5EF4-FFF2-40B4-BE49-F238E27FC236}">
                  <a16:creationId xmlns:a16="http://schemas.microsoft.com/office/drawing/2014/main" id="{798C3B8F-069D-0945-80C1-F775E337203A}"/>
                </a:ext>
              </a:extLst>
            </p:cNvPr>
            <p:cNvGrpSpPr/>
            <p:nvPr/>
          </p:nvGrpSpPr>
          <p:grpSpPr>
            <a:xfrm>
              <a:off x="1775791" y="1775791"/>
              <a:ext cx="6122505" cy="1921566"/>
              <a:chOff x="1775791" y="1775791"/>
              <a:chExt cx="6122505" cy="1921566"/>
            </a:xfrm>
          </p:grpSpPr>
          <p:sp>
            <p:nvSpPr>
              <p:cNvPr id="66" name="Freeform 65">
                <a:extLst>
                  <a:ext uri="{FF2B5EF4-FFF2-40B4-BE49-F238E27FC236}">
                    <a16:creationId xmlns:a16="http://schemas.microsoft.com/office/drawing/2014/main" id="{A4A9A4BC-EC86-8C4F-8BC9-D9063459D235}"/>
                  </a:ext>
                </a:extLst>
              </p:cNvPr>
              <p:cNvSpPr/>
              <p:nvPr/>
            </p:nvSpPr>
            <p:spPr bwMode="auto">
              <a:xfrm>
                <a:off x="2915478" y="1775791"/>
                <a:ext cx="4982818" cy="1908313"/>
              </a:xfrm>
              <a:custGeom>
                <a:avLst/>
                <a:gdLst>
                  <a:gd name="connsiteX0" fmla="*/ 0 w 4982818"/>
                  <a:gd name="connsiteY0" fmla="*/ 0 h 1908313"/>
                  <a:gd name="connsiteX1" fmla="*/ 424070 w 4982818"/>
                  <a:gd name="connsiteY1" fmla="*/ 397566 h 1908313"/>
                  <a:gd name="connsiteX2" fmla="*/ 3617844 w 4982818"/>
                  <a:gd name="connsiteY2" fmla="*/ 450574 h 1908313"/>
                  <a:gd name="connsiteX3" fmla="*/ 3631096 w 4982818"/>
                  <a:gd name="connsiteY3" fmla="*/ 1908313 h 1908313"/>
                  <a:gd name="connsiteX4" fmla="*/ 4982818 w 4982818"/>
                  <a:gd name="connsiteY4" fmla="*/ 1908313 h 1908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2818" h="1908313">
                    <a:moveTo>
                      <a:pt x="0" y="0"/>
                    </a:moveTo>
                    <a:lnTo>
                      <a:pt x="424070" y="397566"/>
                    </a:lnTo>
                    <a:lnTo>
                      <a:pt x="3617844" y="450574"/>
                    </a:lnTo>
                    <a:lnTo>
                      <a:pt x="3631096" y="1908313"/>
                    </a:lnTo>
                    <a:lnTo>
                      <a:pt x="4982818" y="1908313"/>
                    </a:lnTo>
                  </a:path>
                </a:pathLst>
              </a:custGeom>
              <a:noFill/>
              <a:ln w="76200" cap="flat" cmpd="sng" algn="ctr">
                <a:solidFill>
                  <a:srgbClr val="7030A0"/>
                </a:solidFill>
                <a:prstDash val="solid"/>
                <a:round/>
                <a:headEnd type="none" w="med" len="med"/>
                <a:tailEnd type="arrow"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sp>
            <p:nvSpPr>
              <p:cNvPr id="67" name="Freeform 66">
                <a:extLst>
                  <a:ext uri="{FF2B5EF4-FFF2-40B4-BE49-F238E27FC236}">
                    <a16:creationId xmlns:a16="http://schemas.microsoft.com/office/drawing/2014/main" id="{BBCEB156-A09D-E84E-BCCB-44D706480EC0}"/>
                  </a:ext>
                </a:extLst>
              </p:cNvPr>
              <p:cNvSpPr/>
              <p:nvPr/>
            </p:nvSpPr>
            <p:spPr bwMode="auto">
              <a:xfrm>
                <a:off x="1775791" y="3048000"/>
                <a:ext cx="4770783" cy="649357"/>
              </a:xfrm>
              <a:custGeom>
                <a:avLst/>
                <a:gdLst>
                  <a:gd name="connsiteX0" fmla="*/ 0 w 4770783"/>
                  <a:gd name="connsiteY0" fmla="*/ 0 h 649357"/>
                  <a:gd name="connsiteX1" fmla="*/ 848139 w 4770783"/>
                  <a:gd name="connsiteY1" fmla="*/ 371061 h 649357"/>
                  <a:gd name="connsiteX2" fmla="*/ 3273287 w 4770783"/>
                  <a:gd name="connsiteY2" fmla="*/ 79513 h 649357"/>
                  <a:gd name="connsiteX3" fmla="*/ 4770783 w 4770783"/>
                  <a:gd name="connsiteY3" fmla="*/ 649357 h 649357"/>
                </a:gdLst>
                <a:ahLst/>
                <a:cxnLst>
                  <a:cxn ang="0">
                    <a:pos x="connsiteX0" y="connsiteY0"/>
                  </a:cxn>
                  <a:cxn ang="0">
                    <a:pos x="connsiteX1" y="connsiteY1"/>
                  </a:cxn>
                  <a:cxn ang="0">
                    <a:pos x="connsiteX2" y="connsiteY2"/>
                  </a:cxn>
                  <a:cxn ang="0">
                    <a:pos x="connsiteX3" y="connsiteY3"/>
                  </a:cxn>
                </a:cxnLst>
                <a:rect l="l" t="t" r="r" b="b"/>
                <a:pathLst>
                  <a:path w="4770783" h="649357">
                    <a:moveTo>
                      <a:pt x="0" y="0"/>
                    </a:moveTo>
                    <a:lnTo>
                      <a:pt x="848139" y="371061"/>
                    </a:lnTo>
                    <a:lnTo>
                      <a:pt x="3273287" y="79513"/>
                    </a:lnTo>
                    <a:lnTo>
                      <a:pt x="4770783" y="649357"/>
                    </a:lnTo>
                  </a:path>
                </a:pathLst>
              </a:custGeom>
              <a:noFill/>
              <a:ln w="76200"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itchFamily="-65" charset="0"/>
                </a:endParaRPr>
              </a:p>
            </p:txBody>
          </p:sp>
        </p:grpSp>
        <p:cxnSp>
          <p:nvCxnSpPr>
            <p:cNvPr id="69" name="Straight Connector 68">
              <a:extLst>
                <a:ext uri="{FF2B5EF4-FFF2-40B4-BE49-F238E27FC236}">
                  <a16:creationId xmlns:a16="http://schemas.microsoft.com/office/drawing/2014/main" id="{A8110E3F-7CFD-014C-B084-5DE607AD5532}"/>
                </a:ext>
              </a:extLst>
            </p:cNvPr>
            <p:cNvCxnSpPr>
              <a:cxnSpLocks/>
            </p:cNvCxnSpPr>
            <p:nvPr/>
          </p:nvCxnSpPr>
          <p:spPr bwMode="auto">
            <a:xfrm flipH="1">
              <a:off x="3339548" y="1726801"/>
              <a:ext cx="470936" cy="446556"/>
            </a:xfrm>
            <a:prstGeom prst="line">
              <a:avLst/>
            </a:prstGeom>
            <a:solidFill>
              <a:srgbClr val="808080"/>
            </a:solidFill>
            <a:ln w="76200" cap="flat" cmpd="sng" algn="ctr">
              <a:solidFill>
                <a:srgbClr val="7030A0"/>
              </a:solidFill>
              <a:prstDash val="solid"/>
              <a:round/>
              <a:headEnd type="none" w="med" len="med"/>
              <a:tailEnd type="none" w="med" len="med"/>
            </a:ln>
            <a:effectLst/>
          </p:spPr>
        </p:cxnSp>
      </p:grpSp>
    </p:spTree>
    <p:extLst>
      <p:ext uri="{BB962C8B-B14F-4D97-AF65-F5344CB8AC3E}">
        <p14:creationId xmlns:p14="http://schemas.microsoft.com/office/powerpoint/2010/main" val="151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808080"/>
        </a:soli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pitchFamily="-65" charset="0"/>
          </a:defRPr>
        </a:defPPr>
      </a:lstStyle>
    </a:spDef>
    <a:lnDef>
      <a:spPr bwMode="auto">
        <a:xfrm>
          <a:off x="0" y="0"/>
          <a:ext cx="1" cy="1"/>
        </a:xfrm>
        <a:custGeom>
          <a:avLst/>
          <a:gdLst/>
          <a:ahLst/>
          <a:cxnLst/>
          <a:rect l="0" t="0" r="0" b="0"/>
          <a:pathLst/>
        </a:custGeom>
        <a:solidFill>
          <a:srgbClr val="808080"/>
        </a:soli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pitchFamily="-65"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1351</TotalTime>
  <Words>1664</Words>
  <Application>Microsoft Macintosh PowerPoint</Application>
  <PresentationFormat>On-screen Show (16:9)</PresentationFormat>
  <Paragraphs>413</Paragraphs>
  <Slides>30</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Calibri</vt:lpstr>
      <vt:lpstr>Courier</vt:lpstr>
      <vt:lpstr>Lucida Grande</vt:lpstr>
      <vt:lpstr>Menlo</vt:lpstr>
      <vt:lpstr>System Font Regular</vt:lpstr>
      <vt:lpstr>Times New Roman</vt:lpstr>
      <vt:lpstr>Default Design</vt:lpstr>
      <vt:lpstr>CS144 An Introduction to Computer Networks</vt:lpstr>
      <vt:lpstr>The term “Virtual” is (over) used a lot…</vt:lpstr>
      <vt:lpstr>Learning goals of this class</vt:lpstr>
      <vt:lpstr>What do we mean by an abstraction?</vt:lpstr>
      <vt:lpstr>Example: IP datagram delivery</vt:lpstr>
      <vt:lpstr>Example: IP datagram delivery</vt:lpstr>
      <vt:lpstr>IP Forwarding Abstraction</vt:lpstr>
      <vt:lpstr>Firewall Abstraction</vt:lpstr>
      <vt:lpstr>Virtual LAN Abstraction</vt:lpstr>
      <vt:lpstr>Virtual LAN Abstraction</vt:lpstr>
      <vt:lpstr>Example: Virtual Private Network (VPN) Remote client “appears to be” on corporate network</vt:lpstr>
      <vt:lpstr>Example: Virtual Private Network (VPN)</vt:lpstr>
      <vt:lpstr>Example: Network Address Translation (NAT) Multiple clients share a common IP address</vt:lpstr>
      <vt:lpstr>“Modularity based on abstraction is the way things are done!”</vt:lpstr>
      <vt:lpstr>Learning goals of this class</vt:lpstr>
      <vt:lpstr>Network Virtualization</vt:lpstr>
      <vt:lpstr>Abstractions in computer systems</vt:lpstr>
      <vt:lpstr>Virtual Network: The abstraction</vt:lpstr>
      <vt:lpstr>Virtual Network: The abstraction</vt:lpstr>
      <vt:lpstr>Virtualized Data Center</vt:lpstr>
      <vt:lpstr>Abstraction for tenant VMs</vt:lpstr>
      <vt:lpstr>VMs using their own IP addresses</vt:lpstr>
      <vt:lpstr>Mechanism: Tags, Tunnels or Translation?</vt:lpstr>
      <vt:lpstr>How it is done in virtualized data centers</vt:lpstr>
      <vt:lpstr>1: Use the software “vSwitch” in every server</vt:lpstr>
      <vt:lpstr>2: Forward packets in tunnels between vSwitches</vt:lpstr>
      <vt:lpstr>Learning goals of this class</vt:lpstr>
      <vt:lpstr>Network Function Virtualization (NFV)</vt:lpstr>
      <vt:lpstr>Learning goals of this class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CS144 An Introduction to Computer Networks</dc:title>
  <dc:creator>Nick W McKeown</dc:creator>
  <cp:lastModifiedBy>Nick W McKeown</cp:lastModifiedBy>
  <cp:revision>24</cp:revision>
  <dcterms:created xsi:type="dcterms:W3CDTF">2020-11-11T22:57:00Z</dcterms:created>
  <dcterms:modified xsi:type="dcterms:W3CDTF">2020-11-13T11:30:49Z</dcterms:modified>
</cp:coreProperties>
</file>

<file path=docProps/thumbnail.jpeg>
</file>